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7"/>
  </p:notesMasterIdLst>
  <p:sldIdLst>
    <p:sldId id="256" r:id="rId2"/>
    <p:sldId id="314" r:id="rId3"/>
    <p:sldId id="348" r:id="rId4"/>
    <p:sldId id="258" r:id="rId5"/>
    <p:sldId id="260" r:id="rId6"/>
    <p:sldId id="313" r:id="rId7"/>
    <p:sldId id="312" r:id="rId8"/>
    <p:sldId id="269" r:id="rId9"/>
    <p:sldId id="270" r:id="rId10"/>
    <p:sldId id="320" r:id="rId11"/>
    <p:sldId id="315" r:id="rId12"/>
    <p:sldId id="352" r:id="rId13"/>
    <p:sldId id="322" r:id="rId14"/>
    <p:sldId id="349" r:id="rId15"/>
    <p:sldId id="316" r:id="rId16"/>
    <p:sldId id="317" r:id="rId17"/>
    <p:sldId id="318" r:id="rId18"/>
    <p:sldId id="319" r:id="rId19"/>
    <p:sldId id="351" r:id="rId20"/>
    <p:sldId id="325" r:id="rId21"/>
    <p:sldId id="328" r:id="rId22"/>
    <p:sldId id="332" r:id="rId23"/>
    <p:sldId id="333" r:id="rId24"/>
    <p:sldId id="334" r:id="rId25"/>
    <p:sldId id="335" r:id="rId26"/>
    <p:sldId id="353" r:id="rId27"/>
    <p:sldId id="336" r:id="rId28"/>
    <p:sldId id="337" r:id="rId29"/>
    <p:sldId id="338" r:id="rId30"/>
    <p:sldId id="344" r:id="rId31"/>
    <p:sldId id="339" r:id="rId32"/>
    <p:sldId id="343" r:id="rId33"/>
    <p:sldId id="346" r:id="rId34"/>
    <p:sldId id="350" r:id="rId35"/>
    <p:sldId id="271" r:id="rId36"/>
  </p:sldIdLst>
  <p:sldSz cx="9144000" cy="5143500" type="screen16x9"/>
  <p:notesSz cx="6858000" cy="9144000"/>
  <p:embeddedFontLst>
    <p:embeddedFont>
      <p:font typeface="Cambria" panose="02040503050406030204" pitchFamily="18" charset="0"/>
      <p:regular r:id="rId38"/>
      <p:bold r:id="rId39"/>
      <p:italic r:id="rId40"/>
      <p:boldItalic r:id="rId41"/>
    </p:embeddedFont>
    <p:embeddedFont>
      <p:font typeface="Cambria Math" panose="02040503050406030204" pitchFamily="18" charset="0"/>
      <p:regular r:id="rId42"/>
    </p:embeddedFont>
    <p:embeddedFont>
      <p:font typeface="Inter" panose="020B0604020202020204" charset="0"/>
      <p:regular r:id="rId43"/>
      <p:bold r:id="rId44"/>
    </p:embeddedFont>
    <p:embeddedFont>
      <p:font typeface="Maiandra GD" panose="020E0502030308020204" pitchFamily="34" charset="0"/>
      <p:regular r:id="rId45"/>
    </p:embeddedFont>
    <p:embeddedFont>
      <p:font typeface="Manrope Medium" panose="020B0604020202020204" charset="0"/>
      <p:regular r:id="rId46"/>
      <p:bold r:id="rId47"/>
    </p:embeddedFont>
    <p:embeddedFont>
      <p:font typeface="Manrope SemiBold" panose="020B0604020202020204" charset="0"/>
      <p:regular r:id="rId48"/>
      <p:bold r:id="rId49"/>
    </p:embeddedFont>
    <p:embeddedFont>
      <p:font typeface="Segoe UI" panose="020B0502040204020203" pitchFamily="3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0786C84-BA86-472F-9F0B-65C0686D33D4}">
  <a:tblStyle styleId="{20786C84-BA86-472F-9F0B-65C0686D33D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03" d="100"/>
          <a:sy n="103" d="100"/>
        </p:scale>
        <p:origin x="878"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2f89187e4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2f89187e4e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858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5181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477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1789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56835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1098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4582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25911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74645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081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647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3474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16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9379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531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5241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9515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1809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373d9b03a5_0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373d9b03a5_0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44495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0825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7256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2200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66397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7429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543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48335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780019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1"/>
        <p:cNvGrpSpPr/>
        <p:nvPr/>
      </p:nvGrpSpPr>
      <p:grpSpPr>
        <a:xfrm>
          <a:off x="0" y="0"/>
          <a:ext cx="0" cy="0"/>
          <a:chOff x="0" y="0"/>
          <a:chExt cx="0" cy="0"/>
        </a:xfrm>
      </p:grpSpPr>
      <p:sp>
        <p:nvSpPr>
          <p:cNvPr id="2252" name="Google Shape;2252;g131ff7c0f5b_0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3" name="Google Shape;2253;g131ff7c0f5b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4"/>
        <p:cNvGrpSpPr/>
        <p:nvPr/>
      </p:nvGrpSpPr>
      <p:grpSpPr>
        <a:xfrm>
          <a:off x="0" y="0"/>
          <a:ext cx="0" cy="0"/>
          <a:chOff x="0" y="0"/>
          <a:chExt cx="0" cy="0"/>
        </a:xfrm>
      </p:grpSpPr>
      <p:sp>
        <p:nvSpPr>
          <p:cNvPr id="1735" name="Google Shape;1735;g22f89187e4e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6" name="Google Shape;1736;g22f89187e4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200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31d68b759a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31d68b759a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0166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1d2026ec69_0_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1d2026ec69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2373d9b03a5_0_178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2373d9b03a5_0_17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733575"/>
            <a:ext cx="4211100" cy="1354500"/>
          </a:xfrm>
          <a:prstGeom prst="rect">
            <a:avLst/>
          </a:prstGeom>
        </p:spPr>
        <p:txBody>
          <a:bodyPr spcFirstLastPara="1" wrap="square" lIns="91425" tIns="91425" rIns="91425" bIns="91425" anchor="b" anchorCtr="0">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 name="Google Shape;13;p2"/>
            <p:cNvGrpSpPr/>
            <p:nvPr/>
          </p:nvGrpSpPr>
          <p:grpSpPr>
            <a:xfrm rot="5400000" flipH="1">
              <a:off x="-1115103" y="4529824"/>
              <a:ext cx="2575817" cy="2577160"/>
              <a:chOff x="1550275" y="1493275"/>
              <a:chExt cx="1582100" cy="1582925"/>
            </a:xfrm>
          </p:grpSpPr>
          <p:sp>
            <p:nvSpPr>
              <p:cNvPr id="14" name="Google Shape;14;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 name="Google Shape;15;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 name="Google Shape;16;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 name="Google Shape;17;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 name="Google Shape;18;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 name="Google Shape;19;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 name="Google Shape;20;p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 name="Google Shape;21;p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 name="Google Shape;22;p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 name="Google Shape;23;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 name="Google Shape;24;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 name="Google Shape;25;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 name="Google Shape;26;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 name="Google Shape;27;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 name="Google Shape;30;p2"/>
            <p:cNvGrpSpPr/>
            <p:nvPr/>
          </p:nvGrpSpPr>
          <p:grpSpPr>
            <a:xfrm rot="5400000" flipH="1">
              <a:off x="5986247" y="4572099"/>
              <a:ext cx="2575817" cy="2577160"/>
              <a:chOff x="1550275" y="1493275"/>
              <a:chExt cx="1582100" cy="1582925"/>
            </a:xfrm>
          </p:grpSpPr>
          <p:sp>
            <p:nvSpPr>
              <p:cNvPr id="31" name="Google Shape;31;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 name="Google Shape;32;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 name="Google Shape;33;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 name="Google Shape;34;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 name="Google Shape;35;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 name="Google Shape;36;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 name="Google Shape;37;p2"/>
              <p:cNvSpPr/>
              <p:nvPr/>
            </p:nvSpPr>
            <p:spPr>
              <a:xfrm>
                <a:off x="1736066" y="1684329"/>
                <a:ext cx="1122388" cy="1100964"/>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 name="Google Shape;38;p2"/>
              <p:cNvSpPr/>
              <p:nvPr/>
            </p:nvSpPr>
            <p:spPr>
              <a:xfrm>
                <a:off x="1800052" y="1767251"/>
                <a:ext cx="1142033" cy="1118596"/>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 name="Google Shape;39;p2"/>
              <p:cNvSpPr/>
              <p:nvPr/>
            </p:nvSpPr>
            <p:spPr>
              <a:xfrm>
                <a:off x="1946313" y="1863204"/>
                <a:ext cx="1065738" cy="106835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 name="Google Shape;40;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 name="Google Shape;41;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 name="Google Shape;42;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 name="Google Shape;43;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 name="Google Shape;44;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388"/>
        <p:cNvGrpSpPr/>
        <p:nvPr/>
      </p:nvGrpSpPr>
      <p:grpSpPr>
        <a:xfrm>
          <a:off x="0" y="0"/>
          <a:ext cx="0" cy="0"/>
          <a:chOff x="0" y="0"/>
          <a:chExt cx="0" cy="0"/>
        </a:xfrm>
      </p:grpSpPr>
      <p:sp>
        <p:nvSpPr>
          <p:cNvPr id="1389" name="Google Shape;1389;p3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1390" name="Google Shape;1390;p31"/>
          <p:cNvSpPr txBox="1">
            <a:spLocks noGrp="1"/>
          </p:cNvSpPr>
          <p:nvPr>
            <p:ph type="subTitle" idx="1"/>
          </p:nvPr>
        </p:nvSpPr>
        <p:spPr>
          <a:xfrm>
            <a:off x="16637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1" name="Google Shape;1391;p31"/>
          <p:cNvSpPr txBox="1">
            <a:spLocks noGrp="1"/>
          </p:cNvSpPr>
          <p:nvPr>
            <p:ph type="subTitle" idx="2"/>
          </p:nvPr>
        </p:nvSpPr>
        <p:spPr>
          <a:xfrm>
            <a:off x="16637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2" name="Google Shape;1392;p31"/>
          <p:cNvSpPr txBox="1">
            <a:spLocks noGrp="1"/>
          </p:cNvSpPr>
          <p:nvPr>
            <p:ph type="subTitle" idx="3"/>
          </p:nvPr>
        </p:nvSpPr>
        <p:spPr>
          <a:xfrm>
            <a:off x="16637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3" name="Google Shape;1393;p31"/>
          <p:cNvSpPr txBox="1">
            <a:spLocks noGrp="1"/>
          </p:cNvSpPr>
          <p:nvPr>
            <p:ph type="subTitle" idx="4"/>
          </p:nvPr>
        </p:nvSpPr>
        <p:spPr>
          <a:xfrm>
            <a:off x="16637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4" name="Google Shape;1394;p3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5" name="Google Shape;1395;p31"/>
          <p:cNvSpPr txBox="1">
            <a:spLocks noGrp="1"/>
          </p:cNvSpPr>
          <p:nvPr>
            <p:ph type="subTitle" idx="6"/>
          </p:nvPr>
        </p:nvSpPr>
        <p:spPr>
          <a:xfrm>
            <a:off x="16637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6" name="Google Shape;1396;p3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7" name="Google Shape;1397;p3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398" name="Google Shape;1398;p31"/>
          <p:cNvSpPr txBox="1">
            <a:spLocks noGrp="1"/>
          </p:cNvSpPr>
          <p:nvPr>
            <p:ph type="subTitle" idx="9"/>
          </p:nvPr>
        </p:nvSpPr>
        <p:spPr>
          <a:xfrm>
            <a:off x="5836925" y="399297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399" name="Google Shape;1399;p31"/>
          <p:cNvSpPr txBox="1">
            <a:spLocks noGrp="1"/>
          </p:cNvSpPr>
          <p:nvPr>
            <p:ph type="subTitle" idx="13"/>
          </p:nvPr>
        </p:nvSpPr>
        <p:spPr>
          <a:xfrm>
            <a:off x="5836925" y="354447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1400" name="Google Shape;1400;p3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401" name="Google Shape;1401;p3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10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grpSp>
        <p:nvGrpSpPr>
          <p:cNvPr id="1402" name="Google Shape;1402;p31"/>
          <p:cNvGrpSpPr/>
          <p:nvPr/>
        </p:nvGrpSpPr>
        <p:grpSpPr>
          <a:xfrm rot="-5400000" flipH="1">
            <a:off x="7686014" y="-2071705"/>
            <a:ext cx="2744275" cy="2727763"/>
            <a:chOff x="5985575" y="4420825"/>
            <a:chExt cx="2744275" cy="2727763"/>
          </a:xfrm>
        </p:grpSpPr>
        <p:sp>
          <p:nvSpPr>
            <p:cNvPr id="1403" name="Google Shape;1403;p31"/>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04" name="Google Shape;1404;p31"/>
            <p:cNvGrpSpPr/>
            <p:nvPr/>
          </p:nvGrpSpPr>
          <p:grpSpPr>
            <a:xfrm rot="5400000" flipH="1">
              <a:off x="5986247" y="4572099"/>
              <a:ext cx="2575817" cy="2577160"/>
              <a:chOff x="1550275" y="1493275"/>
              <a:chExt cx="1582100" cy="1582925"/>
            </a:xfrm>
          </p:grpSpPr>
          <p:sp>
            <p:nvSpPr>
              <p:cNvPr id="1405" name="Google Shape;1405;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6" name="Google Shape;1406;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7" name="Google Shape;1407;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8" name="Google Shape;1408;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09" name="Google Shape;1409;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0" name="Google Shape;1410;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1" name="Google Shape;1411;p31"/>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2" name="Google Shape;1412;p31"/>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3" name="Google Shape;1413;p31"/>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4" name="Google Shape;1414;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5" name="Google Shape;1415;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6" name="Google Shape;1416;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7" name="Google Shape;1417;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18" name="Google Shape;1418;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419" name="Google Shape;1419;p31"/>
          <p:cNvGrpSpPr/>
          <p:nvPr/>
        </p:nvGrpSpPr>
        <p:grpSpPr>
          <a:xfrm rot="10800000" flipH="1">
            <a:off x="-1281564" y="-2027094"/>
            <a:ext cx="2577160" cy="2638569"/>
            <a:chOff x="-1115775" y="4467744"/>
            <a:chExt cx="2577160" cy="2638569"/>
          </a:xfrm>
        </p:grpSpPr>
        <p:sp>
          <p:nvSpPr>
            <p:cNvPr id="1420" name="Google Shape;1420;p3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21" name="Google Shape;1421;p31"/>
            <p:cNvGrpSpPr/>
            <p:nvPr/>
          </p:nvGrpSpPr>
          <p:grpSpPr>
            <a:xfrm rot="5400000" flipH="1">
              <a:off x="-1115103" y="4529824"/>
              <a:ext cx="2575817" cy="2577160"/>
              <a:chOff x="1550275" y="1493275"/>
              <a:chExt cx="1582100" cy="1582925"/>
            </a:xfrm>
          </p:grpSpPr>
          <p:sp>
            <p:nvSpPr>
              <p:cNvPr id="1422" name="Google Shape;1422;p3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3" name="Google Shape;1423;p3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4" name="Google Shape;1424;p3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5" name="Google Shape;1425;p3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6" name="Google Shape;1426;p3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7" name="Google Shape;1427;p3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8" name="Google Shape;1428;p3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29" name="Google Shape;1429;p3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0" name="Google Shape;1430;p3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1" name="Google Shape;1431;p3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2" name="Google Shape;1432;p3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3" name="Google Shape;1433;p3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4" name="Google Shape;1434;p3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35" name="Google Shape;1435;p3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33"/>
          <p:cNvGrpSpPr/>
          <p:nvPr/>
        </p:nvGrpSpPr>
        <p:grpSpPr>
          <a:xfrm rot="-5400000" flipH="1">
            <a:off x="3437125" y="4622176"/>
            <a:ext cx="2744275" cy="2727763"/>
            <a:chOff x="5985575" y="4420825"/>
            <a:chExt cx="2744275" cy="2727763"/>
          </a:xfrm>
        </p:grpSpPr>
        <p:sp>
          <p:nvSpPr>
            <p:cNvPr id="1494" name="Google Shape;1494;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95" name="Google Shape;1495;p33"/>
            <p:cNvGrpSpPr/>
            <p:nvPr/>
          </p:nvGrpSpPr>
          <p:grpSpPr>
            <a:xfrm rot="5400000" flipH="1">
              <a:off x="5986247" y="4572099"/>
              <a:ext cx="2575817" cy="2577160"/>
              <a:chOff x="1550275" y="1493275"/>
              <a:chExt cx="1582100" cy="1582925"/>
            </a:xfrm>
          </p:grpSpPr>
          <p:sp>
            <p:nvSpPr>
              <p:cNvPr id="1496" name="Google Shape;1496;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7" name="Google Shape;1497;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8" name="Google Shape;1498;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9" name="Google Shape;1499;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0" name="Google Shape;1500;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1" name="Google Shape;1501;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2" name="Google Shape;1502;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3" name="Google Shape;1503;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4" name="Google Shape;1504;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5" name="Google Shape;1505;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6" name="Google Shape;1506;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7" name="Google Shape;1507;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8" name="Google Shape;1508;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9" name="Google Shape;1509;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10" name="Google Shape;1510;p33"/>
          <p:cNvGrpSpPr/>
          <p:nvPr/>
        </p:nvGrpSpPr>
        <p:grpSpPr>
          <a:xfrm flipH="1">
            <a:off x="-1281575" y="-2213574"/>
            <a:ext cx="2744275" cy="2727763"/>
            <a:chOff x="5985575" y="4420825"/>
            <a:chExt cx="2744275" cy="2727763"/>
          </a:xfrm>
        </p:grpSpPr>
        <p:sp>
          <p:nvSpPr>
            <p:cNvPr id="1511" name="Google Shape;1511;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12" name="Google Shape;1512;p33"/>
            <p:cNvGrpSpPr/>
            <p:nvPr/>
          </p:nvGrpSpPr>
          <p:grpSpPr>
            <a:xfrm rot="5400000" flipH="1">
              <a:off x="5986247" y="4572099"/>
              <a:ext cx="2575817" cy="2577160"/>
              <a:chOff x="1550275" y="1493275"/>
              <a:chExt cx="1582100" cy="1582925"/>
            </a:xfrm>
          </p:grpSpPr>
          <p:sp>
            <p:nvSpPr>
              <p:cNvPr id="1513" name="Google Shape;1513;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4" name="Google Shape;1514;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5" name="Google Shape;1515;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6" name="Google Shape;1516;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7" name="Google Shape;1517;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8" name="Google Shape;1518;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9" name="Google Shape;1519;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0" name="Google Shape;1520;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1" name="Google Shape;1521;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2" name="Google Shape;1522;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3" name="Google Shape;1523;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4" name="Google Shape;1524;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5" name="Google Shape;1525;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6" name="Google Shape;1526;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27" name="Google Shape;1527;p33"/>
          <p:cNvGrpSpPr/>
          <p:nvPr/>
        </p:nvGrpSpPr>
        <p:grpSpPr>
          <a:xfrm rot="10800000">
            <a:off x="7848411" y="-1968494"/>
            <a:ext cx="2577160" cy="2638569"/>
            <a:chOff x="-1115775" y="4467744"/>
            <a:chExt cx="2577160" cy="2638569"/>
          </a:xfrm>
        </p:grpSpPr>
        <p:sp>
          <p:nvSpPr>
            <p:cNvPr id="1528" name="Google Shape;1528;p3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29" name="Google Shape;1529;p33"/>
            <p:cNvGrpSpPr/>
            <p:nvPr/>
          </p:nvGrpSpPr>
          <p:grpSpPr>
            <a:xfrm rot="5400000" flipH="1">
              <a:off x="-1115103" y="4529824"/>
              <a:ext cx="2575817" cy="2577160"/>
              <a:chOff x="1550275" y="1493275"/>
              <a:chExt cx="1582100" cy="1582925"/>
            </a:xfrm>
          </p:grpSpPr>
          <p:sp>
            <p:nvSpPr>
              <p:cNvPr id="1530" name="Google Shape;1530;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1" name="Google Shape;1531;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2" name="Google Shape;1532;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3" name="Google Shape;1533;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4" name="Google Shape;1534;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5" name="Google Shape;1535;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6" name="Google Shape;1536;p33"/>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7" name="Google Shape;1537;p33"/>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8" name="Google Shape;1538;p33"/>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9" name="Google Shape;1539;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0" name="Google Shape;1540;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1" name="Google Shape;1541;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2" name="Google Shape;1542;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3" name="Google Shape;1543;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544"/>
        <p:cNvGrpSpPr/>
        <p:nvPr/>
      </p:nvGrpSpPr>
      <p:grpSpPr>
        <a:xfrm>
          <a:off x="0" y="0"/>
          <a:ext cx="0" cy="0"/>
          <a:chOff x="0" y="0"/>
          <a:chExt cx="0" cy="0"/>
        </a:xfrm>
      </p:grpSpPr>
      <p:grpSp>
        <p:nvGrpSpPr>
          <p:cNvPr id="1545" name="Google Shape;1545;p34"/>
          <p:cNvGrpSpPr/>
          <p:nvPr/>
        </p:nvGrpSpPr>
        <p:grpSpPr>
          <a:xfrm rot="-5400000" flipH="1">
            <a:off x="-1377025" y="4468676"/>
            <a:ext cx="2744275" cy="2727763"/>
            <a:chOff x="5985575" y="4420825"/>
            <a:chExt cx="2744275" cy="2727763"/>
          </a:xfrm>
        </p:grpSpPr>
        <p:sp>
          <p:nvSpPr>
            <p:cNvPr id="1546" name="Google Shape;1546;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47" name="Google Shape;1547;p34"/>
            <p:cNvGrpSpPr/>
            <p:nvPr/>
          </p:nvGrpSpPr>
          <p:grpSpPr>
            <a:xfrm rot="5400000" flipH="1">
              <a:off x="5986247" y="4572099"/>
              <a:ext cx="2575817" cy="2577160"/>
              <a:chOff x="1550275" y="1493275"/>
              <a:chExt cx="1582100" cy="1582925"/>
            </a:xfrm>
          </p:grpSpPr>
          <p:sp>
            <p:nvSpPr>
              <p:cNvPr id="1548" name="Google Shape;1548;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9" name="Google Shape;1549;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0" name="Google Shape;1550;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1" name="Google Shape;1551;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2" name="Google Shape;1552;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3" name="Google Shape;1553;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4" name="Google Shape;1554;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5" name="Google Shape;1555;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6" name="Google Shape;1556;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7" name="Google Shape;1557;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8" name="Google Shape;1558;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9" name="Google Shape;1559;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0" name="Google Shape;1560;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1" name="Google Shape;1561;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62" name="Google Shape;1562;p34"/>
          <p:cNvGrpSpPr/>
          <p:nvPr/>
        </p:nvGrpSpPr>
        <p:grpSpPr>
          <a:xfrm rot="5400000" flipH="1">
            <a:off x="7919575" y="-2205474"/>
            <a:ext cx="2744275" cy="2727763"/>
            <a:chOff x="5985575" y="4420825"/>
            <a:chExt cx="2744275" cy="2727763"/>
          </a:xfrm>
        </p:grpSpPr>
        <p:sp>
          <p:nvSpPr>
            <p:cNvPr id="1563" name="Google Shape;1563;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64" name="Google Shape;1564;p34"/>
            <p:cNvGrpSpPr/>
            <p:nvPr/>
          </p:nvGrpSpPr>
          <p:grpSpPr>
            <a:xfrm rot="5400000" flipH="1">
              <a:off x="5986247" y="4572099"/>
              <a:ext cx="2575817" cy="2577160"/>
              <a:chOff x="1550275" y="1493275"/>
              <a:chExt cx="1582100" cy="1582925"/>
            </a:xfrm>
          </p:grpSpPr>
          <p:sp>
            <p:nvSpPr>
              <p:cNvPr id="1565" name="Google Shape;1565;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6" name="Google Shape;1566;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7" name="Google Shape;1567;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8" name="Google Shape;1568;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9" name="Google Shape;1569;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0" name="Google Shape;1570;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1" name="Google Shape;1571;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2" name="Google Shape;1572;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3" name="Google Shape;1573;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4" name="Google Shape;1574;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5" name="Google Shape;1575;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6" name="Google Shape;1576;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7" name="Google Shape;1577;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8" name="Google Shape;1578;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79" name="Google Shape;1579;p34"/>
          <p:cNvGrpSpPr/>
          <p:nvPr/>
        </p:nvGrpSpPr>
        <p:grpSpPr>
          <a:xfrm flipH="1">
            <a:off x="7927836" y="4405881"/>
            <a:ext cx="2577160" cy="2638569"/>
            <a:chOff x="-1115775" y="4467744"/>
            <a:chExt cx="2577160" cy="2638569"/>
          </a:xfrm>
        </p:grpSpPr>
        <p:sp>
          <p:nvSpPr>
            <p:cNvPr id="1580" name="Google Shape;1580;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81" name="Google Shape;1581;p34"/>
            <p:cNvGrpSpPr/>
            <p:nvPr/>
          </p:nvGrpSpPr>
          <p:grpSpPr>
            <a:xfrm rot="5400000" flipH="1">
              <a:off x="-1115103" y="4529824"/>
              <a:ext cx="2575817" cy="2577160"/>
              <a:chOff x="1550275" y="1493275"/>
              <a:chExt cx="1582100" cy="1582925"/>
            </a:xfrm>
          </p:grpSpPr>
          <p:sp>
            <p:nvSpPr>
              <p:cNvPr id="1582" name="Google Shape;1582;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3" name="Google Shape;1583;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4" name="Google Shape;1584;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5" name="Google Shape;1585;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6" name="Google Shape;1586;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7" name="Google Shape;1587;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8" name="Google Shape;1588;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9" name="Google Shape;1589;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0" name="Google Shape;1590;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1" name="Google Shape;1591;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2" name="Google Shape;1592;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3" name="Google Shape;1593;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4" name="Google Shape;1594;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5" name="Google Shape;1595;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96" name="Google Shape;1596;p34"/>
          <p:cNvGrpSpPr/>
          <p:nvPr/>
        </p:nvGrpSpPr>
        <p:grpSpPr>
          <a:xfrm rot="10800000" flipH="1">
            <a:off x="-1141064" y="-2002419"/>
            <a:ext cx="2577160" cy="2638569"/>
            <a:chOff x="-1115775" y="4467744"/>
            <a:chExt cx="2577160" cy="2638569"/>
          </a:xfrm>
        </p:grpSpPr>
        <p:sp>
          <p:nvSpPr>
            <p:cNvPr id="1597" name="Google Shape;1597;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98" name="Google Shape;1598;p34"/>
            <p:cNvGrpSpPr/>
            <p:nvPr/>
          </p:nvGrpSpPr>
          <p:grpSpPr>
            <a:xfrm rot="5400000" flipH="1">
              <a:off x="-1115103" y="4529824"/>
              <a:ext cx="2575817" cy="2577160"/>
              <a:chOff x="1550275" y="1493275"/>
              <a:chExt cx="1582100" cy="1582925"/>
            </a:xfrm>
          </p:grpSpPr>
          <p:sp>
            <p:nvSpPr>
              <p:cNvPr id="1599" name="Google Shape;1599;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0" name="Google Shape;1600;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1" name="Google Shape;1601;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2" name="Google Shape;1602;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3" name="Google Shape;1603;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4" name="Google Shape;1604;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5" name="Google Shape;1605;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6" name="Google Shape;1606;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7" name="Google Shape;1607;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8" name="Google Shape;1608;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9" name="Google Shape;1609;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0" name="Google Shape;1610;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1" name="Google Shape;1611;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2" name="Google Shape;1612;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47" name="Google Shape;47;p3"/>
          <p:cNvSpPr txBox="1">
            <a:spLocks noGrp="1"/>
          </p:cNvSpPr>
          <p:nvPr>
            <p:ph type="title" idx="2" hasCustomPrompt="1"/>
          </p:nvPr>
        </p:nvSpPr>
        <p:spPr>
          <a:xfrm>
            <a:off x="1001225" y="1131925"/>
            <a:ext cx="1076100" cy="100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0" name="Google Shape;50;p3"/>
            <p:cNvGrpSpPr/>
            <p:nvPr/>
          </p:nvGrpSpPr>
          <p:grpSpPr>
            <a:xfrm rot="5400000" flipH="1">
              <a:off x="-1115103" y="4529824"/>
              <a:ext cx="2575817" cy="2577160"/>
              <a:chOff x="1550275" y="1493275"/>
              <a:chExt cx="1582100" cy="1582925"/>
            </a:xfrm>
          </p:grpSpPr>
          <p:sp>
            <p:nvSpPr>
              <p:cNvPr id="51" name="Google Shape;51;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 name="Google Shape;52;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 name="Google Shape;53;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 name="Google Shape;54;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 name="Google Shape;55;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 name="Google Shape;56;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 name="Google Shape;57;p3"/>
              <p:cNvSpPr/>
              <p:nvPr/>
            </p:nvSpPr>
            <p:spPr>
              <a:xfrm>
                <a:off x="1719252" y="1684329"/>
                <a:ext cx="1139072" cy="11362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 name="Google Shape;58;p3"/>
              <p:cNvSpPr/>
              <p:nvPr/>
            </p:nvSpPr>
            <p:spPr>
              <a:xfrm>
                <a:off x="1783238" y="1767251"/>
                <a:ext cx="1158914" cy="1162960"/>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 name="Google Shape;59;p3"/>
              <p:cNvSpPr/>
              <p:nvPr/>
            </p:nvSpPr>
            <p:spPr>
              <a:xfrm>
                <a:off x="1911210" y="1863204"/>
                <a:ext cx="1100907" cy="1094359"/>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 name="Google Shape;60;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 name="Google Shape;61;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 name="Google Shape;62;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 name="Google Shape;63;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 name="Google Shape;64;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7" name="Google Shape;67;p3"/>
            <p:cNvGrpSpPr/>
            <p:nvPr/>
          </p:nvGrpSpPr>
          <p:grpSpPr>
            <a:xfrm rot="5400000" flipH="1">
              <a:off x="5986247" y="4572099"/>
              <a:ext cx="2575817" cy="2577160"/>
              <a:chOff x="1550275" y="1493275"/>
              <a:chExt cx="1582100" cy="1582925"/>
            </a:xfrm>
          </p:grpSpPr>
          <p:sp>
            <p:nvSpPr>
              <p:cNvPr id="68" name="Google Shape;68;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 name="Google Shape;69;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0" name="Google Shape;70;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 name="Google Shape;71;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 name="Google Shape;72;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 name="Google Shape;73;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4" name="Google Shape;74;p3"/>
              <p:cNvSpPr/>
              <p:nvPr/>
            </p:nvSpPr>
            <p:spPr>
              <a:xfrm>
                <a:off x="1788430" y="1684323"/>
                <a:ext cx="1070060" cy="107669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 name="Google Shape;75;p3"/>
              <p:cNvSpPr/>
              <p:nvPr/>
            </p:nvSpPr>
            <p:spPr>
              <a:xfrm>
                <a:off x="1852417" y="1767253"/>
                <a:ext cx="1089683" cy="109432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 name="Google Shape;76;p3"/>
              <p:cNvSpPr/>
              <p:nvPr/>
            </p:nvSpPr>
            <p:spPr>
              <a:xfrm>
                <a:off x="1998677" y="1863197"/>
                <a:ext cx="1013358" cy="1007559"/>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 name="Google Shape;77;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 name="Google Shape;78;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 name="Google Shape;79;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 name="Google Shape;80;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 name="Google Shape;81;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4" name="Google Shape;84;p3"/>
            <p:cNvGrpSpPr/>
            <p:nvPr/>
          </p:nvGrpSpPr>
          <p:grpSpPr>
            <a:xfrm rot="-5400000" flipH="1">
              <a:off x="2724854" y="-1701422"/>
              <a:ext cx="2575817" cy="2577160"/>
              <a:chOff x="1550275" y="1493275"/>
              <a:chExt cx="1582100" cy="1582925"/>
            </a:xfrm>
          </p:grpSpPr>
          <p:sp>
            <p:nvSpPr>
              <p:cNvPr id="85" name="Google Shape;85;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 name="Google Shape;86;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 name="Google Shape;87;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 name="Google Shape;88;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 name="Google Shape;89;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 name="Google Shape;90;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 name="Google Shape;91;p3"/>
              <p:cNvSpPr/>
              <p:nvPr/>
            </p:nvSpPr>
            <p:spPr>
              <a:xfrm>
                <a:off x="1717240" y="1684321"/>
                <a:ext cx="1141347" cy="115101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 name="Google Shape;92;p3"/>
              <p:cNvSpPr/>
              <p:nvPr/>
            </p:nvSpPr>
            <p:spPr>
              <a:xfrm>
                <a:off x="1790377" y="1767255"/>
                <a:ext cx="1151707" cy="11777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 name="Google Shape;93;p3"/>
              <p:cNvSpPr/>
              <p:nvPr/>
            </p:nvSpPr>
            <p:spPr>
              <a:xfrm>
                <a:off x="1890925" y="1863197"/>
                <a:ext cx="1121111" cy="11366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 name="Google Shape;94;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 name="Google Shape;95;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 name="Google Shape;96;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 name="Google Shape;97;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 name="Google Shape;98;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3"/>
        <p:cNvGrpSpPr/>
        <p:nvPr/>
      </p:nvGrpSpPr>
      <p:grpSpPr>
        <a:xfrm>
          <a:off x="0" y="0"/>
          <a:ext cx="0" cy="0"/>
          <a:chOff x="0" y="0"/>
          <a:chExt cx="0" cy="0"/>
        </a:xfrm>
      </p:grpSpPr>
      <p:sp>
        <p:nvSpPr>
          <p:cNvPr id="194" name="Google Shape;194;p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grpSp>
        <p:nvGrpSpPr>
          <p:cNvPr id="195" name="Google Shape;195;p6"/>
          <p:cNvGrpSpPr/>
          <p:nvPr/>
        </p:nvGrpSpPr>
        <p:grpSpPr>
          <a:xfrm rot="10800000">
            <a:off x="7926802" y="-1940307"/>
            <a:ext cx="2577160" cy="2638569"/>
            <a:chOff x="-1115775" y="4467744"/>
            <a:chExt cx="2577160" cy="2638569"/>
          </a:xfrm>
        </p:grpSpPr>
        <p:sp>
          <p:nvSpPr>
            <p:cNvPr id="196" name="Google Shape;196;p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97" name="Google Shape;197;p6"/>
            <p:cNvGrpSpPr/>
            <p:nvPr/>
          </p:nvGrpSpPr>
          <p:grpSpPr>
            <a:xfrm rot="5400000" flipH="1">
              <a:off x="-1115103" y="4529824"/>
              <a:ext cx="2575817" cy="2577160"/>
              <a:chOff x="1550275" y="1493275"/>
              <a:chExt cx="1582100" cy="1582925"/>
            </a:xfrm>
          </p:grpSpPr>
          <p:sp>
            <p:nvSpPr>
              <p:cNvPr id="198" name="Google Shape;198;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9" name="Google Shape;199;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0" name="Google Shape;200;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1" name="Google Shape;201;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2" name="Google Shape;202;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3" name="Google Shape;203;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4" name="Google Shape;204;p6"/>
              <p:cNvSpPr/>
              <p:nvPr/>
            </p:nvSpPr>
            <p:spPr>
              <a:xfrm>
                <a:off x="1709084" y="1684325"/>
                <a:ext cx="1149310" cy="116542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5" name="Google Shape;205;p6"/>
              <p:cNvSpPr/>
              <p:nvPr/>
            </p:nvSpPr>
            <p:spPr>
              <a:xfrm>
                <a:off x="1773071" y="1767246"/>
                <a:ext cx="1169157" cy="117395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6" name="Google Shape;206;p6"/>
              <p:cNvSpPr/>
              <p:nvPr/>
            </p:nvSpPr>
            <p:spPr>
              <a:xfrm>
                <a:off x="1873618" y="1863199"/>
                <a:ext cx="1138508" cy="112354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7" name="Google Shape;207;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8" name="Google Shape;208;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9" name="Google Shape;209;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0" name="Google Shape;210;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1" name="Google Shape;211;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12" name="Google Shape;212;p6"/>
          <p:cNvGrpSpPr/>
          <p:nvPr/>
        </p:nvGrpSpPr>
        <p:grpSpPr>
          <a:xfrm>
            <a:off x="-1338809" y="4341075"/>
            <a:ext cx="2750618" cy="2741916"/>
            <a:chOff x="2724182" y="-1866850"/>
            <a:chExt cx="2750618" cy="2741916"/>
          </a:xfrm>
        </p:grpSpPr>
        <p:sp>
          <p:nvSpPr>
            <p:cNvPr id="213" name="Google Shape;213;p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14" name="Google Shape;214;p6"/>
            <p:cNvGrpSpPr/>
            <p:nvPr/>
          </p:nvGrpSpPr>
          <p:grpSpPr>
            <a:xfrm rot="-5400000" flipH="1">
              <a:off x="2724854" y="-1701422"/>
              <a:ext cx="2575817" cy="2577160"/>
              <a:chOff x="1550275" y="1493275"/>
              <a:chExt cx="1582100" cy="1582925"/>
            </a:xfrm>
          </p:grpSpPr>
          <p:sp>
            <p:nvSpPr>
              <p:cNvPr id="215" name="Google Shape;215;p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6" name="Google Shape;216;p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7" name="Google Shape;217;p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8" name="Google Shape;218;p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9" name="Google Shape;219;p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0" name="Google Shape;220;p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1" name="Google Shape;221;p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2" name="Google Shape;222;p6"/>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3" name="Google Shape;223;p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4" name="Google Shape;224;p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5" name="Google Shape;225;p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6" name="Google Shape;226;p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7" name="Google Shape;227;p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8" name="Google Shape;228;p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4"/>
        <p:cNvGrpSpPr/>
        <p:nvPr/>
      </p:nvGrpSpPr>
      <p:grpSpPr>
        <a:xfrm>
          <a:off x="0" y="0"/>
          <a:ext cx="0" cy="0"/>
          <a:chOff x="0" y="0"/>
          <a:chExt cx="0" cy="0"/>
        </a:xfrm>
      </p:grpSpPr>
      <p:sp>
        <p:nvSpPr>
          <p:cNvPr id="285" name="Google Shape;285;p8"/>
          <p:cNvSpPr txBox="1">
            <a:spLocks noGrp="1"/>
          </p:cNvSpPr>
          <p:nvPr>
            <p:ph type="title"/>
          </p:nvPr>
        </p:nvSpPr>
        <p:spPr>
          <a:xfrm>
            <a:off x="1972800" y="1411500"/>
            <a:ext cx="5198400" cy="20319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lnSpc>
                <a:spcPct val="90000"/>
              </a:lnSpc>
              <a:spcBef>
                <a:spcPts val="0"/>
              </a:spcBef>
              <a:spcAft>
                <a:spcPts val="0"/>
              </a:spcAft>
              <a:buSzPts val="6000"/>
              <a:buNone/>
              <a:defRPr sz="6000"/>
            </a:lvl2pPr>
            <a:lvl3pPr lvl="2">
              <a:lnSpc>
                <a:spcPct val="90000"/>
              </a:lnSpc>
              <a:spcBef>
                <a:spcPts val="0"/>
              </a:spcBef>
              <a:spcAft>
                <a:spcPts val="0"/>
              </a:spcAft>
              <a:buSzPts val="6000"/>
              <a:buNone/>
              <a:defRPr sz="6000"/>
            </a:lvl3pPr>
            <a:lvl4pPr lvl="3">
              <a:lnSpc>
                <a:spcPct val="90000"/>
              </a:lnSpc>
              <a:spcBef>
                <a:spcPts val="0"/>
              </a:spcBef>
              <a:spcAft>
                <a:spcPts val="0"/>
              </a:spcAft>
              <a:buSzPts val="6000"/>
              <a:buNone/>
              <a:defRPr sz="6000"/>
            </a:lvl4pPr>
            <a:lvl5pPr lvl="4">
              <a:lnSpc>
                <a:spcPct val="90000"/>
              </a:lnSpc>
              <a:spcBef>
                <a:spcPts val="0"/>
              </a:spcBef>
              <a:spcAft>
                <a:spcPts val="0"/>
              </a:spcAft>
              <a:buSzPts val="6000"/>
              <a:buNone/>
              <a:defRPr sz="6000"/>
            </a:lvl5pPr>
            <a:lvl6pPr lvl="5">
              <a:lnSpc>
                <a:spcPct val="90000"/>
              </a:lnSpc>
              <a:spcBef>
                <a:spcPts val="0"/>
              </a:spcBef>
              <a:spcAft>
                <a:spcPts val="0"/>
              </a:spcAft>
              <a:buSzPts val="6000"/>
              <a:buNone/>
              <a:defRPr sz="6000"/>
            </a:lvl6pPr>
            <a:lvl7pPr lvl="6">
              <a:lnSpc>
                <a:spcPct val="90000"/>
              </a:lnSpc>
              <a:spcBef>
                <a:spcPts val="0"/>
              </a:spcBef>
              <a:spcAft>
                <a:spcPts val="0"/>
              </a:spcAft>
              <a:buSzPts val="6000"/>
              <a:buNone/>
              <a:defRPr sz="6000"/>
            </a:lvl7pPr>
            <a:lvl8pPr lvl="7">
              <a:lnSpc>
                <a:spcPct val="90000"/>
              </a:lnSpc>
              <a:spcBef>
                <a:spcPts val="0"/>
              </a:spcBef>
              <a:spcAft>
                <a:spcPts val="0"/>
              </a:spcAft>
              <a:buSzPts val="6000"/>
              <a:buNone/>
              <a:defRPr sz="6000"/>
            </a:lvl8pPr>
            <a:lvl9pPr lvl="8">
              <a:lnSpc>
                <a:spcPct val="90000"/>
              </a:lnSpc>
              <a:spcBef>
                <a:spcPts val="0"/>
              </a:spcBef>
              <a:spcAft>
                <a:spcPts val="0"/>
              </a:spcAft>
              <a:buSzPts val="6000"/>
              <a:buNone/>
              <a:defRPr sz="6000"/>
            </a:lvl9pPr>
          </a:lstStyle>
          <a:p>
            <a:endParaRPr/>
          </a:p>
        </p:txBody>
      </p:sp>
      <p:grpSp>
        <p:nvGrpSpPr>
          <p:cNvPr id="286" name="Google Shape;286;p8"/>
          <p:cNvGrpSpPr/>
          <p:nvPr/>
        </p:nvGrpSpPr>
        <p:grpSpPr>
          <a:xfrm rot="10800000" flipH="1">
            <a:off x="-1622233" y="-1866409"/>
            <a:ext cx="2744275" cy="2727763"/>
            <a:chOff x="5985575" y="4420825"/>
            <a:chExt cx="2744275" cy="2727763"/>
          </a:xfrm>
        </p:grpSpPr>
        <p:sp>
          <p:nvSpPr>
            <p:cNvPr id="287" name="Google Shape;287;p8"/>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288" name="Google Shape;288;p8"/>
            <p:cNvGrpSpPr/>
            <p:nvPr/>
          </p:nvGrpSpPr>
          <p:grpSpPr>
            <a:xfrm rot="5400000" flipH="1">
              <a:off x="5986247" y="4572099"/>
              <a:ext cx="2575817" cy="2577160"/>
              <a:chOff x="1550275" y="1493275"/>
              <a:chExt cx="1582100" cy="1582925"/>
            </a:xfrm>
          </p:grpSpPr>
          <p:sp>
            <p:nvSpPr>
              <p:cNvPr id="289" name="Google Shape;289;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0" name="Google Shape;290;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1" name="Google Shape;291;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2" name="Google Shape;292;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3" name="Google Shape;293;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4" name="Google Shape;294;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5" name="Google Shape;295;p8"/>
              <p:cNvSpPr/>
              <p:nvPr/>
            </p:nvSpPr>
            <p:spPr>
              <a:xfrm>
                <a:off x="1700256" y="1684326"/>
                <a:ext cx="1158221" cy="1117648"/>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6" name="Google Shape;296;p8"/>
              <p:cNvSpPr/>
              <p:nvPr/>
            </p:nvSpPr>
            <p:spPr>
              <a:xfrm>
                <a:off x="1791667" y="1767247"/>
                <a:ext cx="1150569" cy="1135280"/>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7" name="Google Shape;297;p8"/>
              <p:cNvSpPr/>
              <p:nvPr/>
            </p:nvSpPr>
            <p:spPr>
              <a:xfrm>
                <a:off x="1937927" y="1863201"/>
                <a:ext cx="1074156" cy="1085006"/>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8" name="Google Shape;298;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99" name="Google Shape;299;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0" name="Google Shape;300;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1" name="Google Shape;301;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2" name="Google Shape;302;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03" name="Google Shape;303;p8"/>
          <p:cNvGrpSpPr/>
          <p:nvPr/>
        </p:nvGrpSpPr>
        <p:grpSpPr>
          <a:xfrm>
            <a:off x="8006698" y="-2032508"/>
            <a:ext cx="2750618" cy="2741916"/>
            <a:chOff x="2724182" y="-1866850"/>
            <a:chExt cx="2750618" cy="2741916"/>
          </a:xfrm>
        </p:grpSpPr>
        <p:sp>
          <p:nvSpPr>
            <p:cNvPr id="304" name="Google Shape;304;p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5" name="Google Shape;305;p8"/>
            <p:cNvGrpSpPr/>
            <p:nvPr/>
          </p:nvGrpSpPr>
          <p:grpSpPr>
            <a:xfrm rot="-5400000" flipH="1">
              <a:off x="2724854" y="-1701422"/>
              <a:ext cx="2575817" cy="2577160"/>
              <a:chOff x="1550275" y="1493275"/>
              <a:chExt cx="1582100" cy="1582925"/>
            </a:xfrm>
          </p:grpSpPr>
          <p:sp>
            <p:nvSpPr>
              <p:cNvPr id="306" name="Google Shape;306;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7" name="Google Shape;307;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8" name="Google Shape;308;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09" name="Google Shape;309;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0" name="Google Shape;310;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1" name="Google Shape;311;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2" name="Google Shape;312;p8"/>
              <p:cNvSpPr/>
              <p:nvPr/>
            </p:nvSpPr>
            <p:spPr>
              <a:xfrm>
                <a:off x="1718544" y="1684326"/>
                <a:ext cx="1139830" cy="1125421"/>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3" name="Google Shape;313;p8"/>
              <p:cNvSpPr/>
              <p:nvPr/>
            </p:nvSpPr>
            <p:spPr>
              <a:xfrm>
                <a:off x="1800803" y="1767246"/>
                <a:ext cx="1141274" cy="1143053"/>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4" name="Google Shape;314;p8"/>
              <p:cNvSpPr/>
              <p:nvPr/>
            </p:nvSpPr>
            <p:spPr>
              <a:xfrm>
                <a:off x="1883078" y="1863201"/>
                <a:ext cx="1128967" cy="1138508"/>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5" name="Google Shape;315;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6" name="Google Shape;316;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7" name="Google Shape;317;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8" name="Google Shape;318;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19" name="Google Shape;319;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20" name="Google Shape;320;p8"/>
          <p:cNvGrpSpPr/>
          <p:nvPr/>
        </p:nvGrpSpPr>
        <p:grpSpPr>
          <a:xfrm flipH="1">
            <a:off x="7450711" y="4541394"/>
            <a:ext cx="2577160" cy="2638569"/>
            <a:chOff x="-1115775" y="4467744"/>
            <a:chExt cx="2577160" cy="2638569"/>
          </a:xfrm>
        </p:grpSpPr>
        <p:sp>
          <p:nvSpPr>
            <p:cNvPr id="321" name="Google Shape;321;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22" name="Google Shape;322;p8"/>
            <p:cNvGrpSpPr/>
            <p:nvPr/>
          </p:nvGrpSpPr>
          <p:grpSpPr>
            <a:xfrm rot="5400000" flipH="1">
              <a:off x="-1115103" y="4529824"/>
              <a:ext cx="2575817" cy="2577160"/>
              <a:chOff x="1550275" y="1493275"/>
              <a:chExt cx="1582100" cy="1582925"/>
            </a:xfrm>
          </p:grpSpPr>
          <p:sp>
            <p:nvSpPr>
              <p:cNvPr id="323" name="Google Shape;323;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4" name="Google Shape;324;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5" name="Google Shape;325;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6" name="Google Shape;326;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7" name="Google Shape;327;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8" name="Google Shape;328;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9" name="Google Shape;329;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0" name="Google Shape;330;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1" name="Google Shape;331;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2" name="Google Shape;332;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3" name="Google Shape;333;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4" name="Google Shape;334;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5" name="Google Shape;335;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6" name="Google Shape;336;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37" name="Google Shape;337;p8"/>
          <p:cNvGrpSpPr/>
          <p:nvPr/>
        </p:nvGrpSpPr>
        <p:grpSpPr>
          <a:xfrm>
            <a:off x="-933564" y="4541394"/>
            <a:ext cx="2577160" cy="2638569"/>
            <a:chOff x="-1115775" y="4467744"/>
            <a:chExt cx="2577160" cy="2638569"/>
          </a:xfrm>
        </p:grpSpPr>
        <p:sp>
          <p:nvSpPr>
            <p:cNvPr id="338" name="Google Shape;338;p8"/>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39" name="Google Shape;339;p8"/>
            <p:cNvGrpSpPr/>
            <p:nvPr/>
          </p:nvGrpSpPr>
          <p:grpSpPr>
            <a:xfrm rot="5400000" flipH="1">
              <a:off x="-1115103" y="4529824"/>
              <a:ext cx="2575817" cy="2577160"/>
              <a:chOff x="1550275" y="1493275"/>
              <a:chExt cx="1582100" cy="1582925"/>
            </a:xfrm>
          </p:grpSpPr>
          <p:sp>
            <p:nvSpPr>
              <p:cNvPr id="340" name="Google Shape;340;p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1" name="Google Shape;341;p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2" name="Google Shape;342;p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3" name="Google Shape;343;p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4" name="Google Shape;344;p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5" name="Google Shape;345;p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6" name="Google Shape;346;p8"/>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7" name="Google Shape;347;p8"/>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8" name="Google Shape;348;p8"/>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9" name="Google Shape;349;p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0" name="Google Shape;350;p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1" name="Google Shape;351;p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2" name="Google Shape;352;p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3" name="Google Shape;353;p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4"/>
        <p:cNvGrpSpPr/>
        <p:nvPr/>
      </p:nvGrpSpPr>
      <p:grpSpPr>
        <a:xfrm>
          <a:off x="0" y="0"/>
          <a:ext cx="0" cy="0"/>
          <a:chOff x="0" y="0"/>
          <a:chExt cx="0" cy="0"/>
        </a:xfrm>
      </p:grpSpPr>
      <p:sp>
        <p:nvSpPr>
          <p:cNvPr id="355" name="Google Shape;355;p9"/>
          <p:cNvSpPr txBox="1">
            <a:spLocks noGrp="1"/>
          </p:cNvSpPr>
          <p:nvPr>
            <p:ph type="title"/>
          </p:nvPr>
        </p:nvSpPr>
        <p:spPr>
          <a:xfrm>
            <a:off x="4276925" y="1364150"/>
            <a:ext cx="4153800" cy="8004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356" name="Google Shape;356;p9"/>
          <p:cNvSpPr txBox="1">
            <a:spLocks noGrp="1"/>
          </p:cNvSpPr>
          <p:nvPr>
            <p:ph type="subTitle" idx="1"/>
          </p:nvPr>
        </p:nvSpPr>
        <p:spPr>
          <a:xfrm>
            <a:off x="4276925" y="2305368"/>
            <a:ext cx="4153800" cy="1416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357" name="Google Shape;357;p9"/>
          <p:cNvGrpSpPr/>
          <p:nvPr/>
        </p:nvGrpSpPr>
        <p:grpSpPr>
          <a:xfrm rot="5400000" flipH="1">
            <a:off x="7816695" y="-1934597"/>
            <a:ext cx="2661273" cy="2575817"/>
            <a:chOff x="-1199887" y="4530496"/>
            <a:chExt cx="2661273" cy="2575817"/>
          </a:xfrm>
        </p:grpSpPr>
        <p:sp>
          <p:nvSpPr>
            <p:cNvPr id="358" name="Google Shape;358;p9"/>
            <p:cNvSpPr/>
            <p:nvPr/>
          </p:nvSpPr>
          <p:spPr>
            <a:xfrm>
              <a:off x="-1199887" y="4720752"/>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59" name="Google Shape;359;p9"/>
            <p:cNvGrpSpPr/>
            <p:nvPr/>
          </p:nvGrpSpPr>
          <p:grpSpPr>
            <a:xfrm rot="5400000" flipH="1">
              <a:off x="-1115103" y="4529824"/>
              <a:ext cx="2575817" cy="2577160"/>
              <a:chOff x="1550275" y="1493275"/>
              <a:chExt cx="1582100" cy="1582925"/>
            </a:xfrm>
          </p:grpSpPr>
          <p:sp>
            <p:nvSpPr>
              <p:cNvPr id="360" name="Google Shape;360;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1" name="Google Shape;361;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2" name="Google Shape;362;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3" name="Google Shape;363;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4" name="Google Shape;364;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5" name="Google Shape;365;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6" name="Google Shape;366;p9"/>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7" name="Google Shape;367;p9"/>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8" name="Google Shape;368;p9"/>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9" name="Google Shape;369;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0" name="Google Shape;370;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1" name="Google Shape;371;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2" name="Google Shape;372;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3" name="Google Shape;373;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74" name="Google Shape;374;p9"/>
          <p:cNvGrpSpPr/>
          <p:nvPr/>
        </p:nvGrpSpPr>
        <p:grpSpPr>
          <a:xfrm rot="5400000">
            <a:off x="-1249530" y="-1985919"/>
            <a:ext cx="2750618" cy="2741916"/>
            <a:chOff x="2724182" y="-1866850"/>
            <a:chExt cx="2750618" cy="2741916"/>
          </a:xfrm>
        </p:grpSpPr>
        <p:sp>
          <p:nvSpPr>
            <p:cNvPr id="375" name="Google Shape;375;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76" name="Google Shape;376;p9"/>
            <p:cNvGrpSpPr/>
            <p:nvPr/>
          </p:nvGrpSpPr>
          <p:grpSpPr>
            <a:xfrm rot="-5400000" flipH="1">
              <a:off x="2724854" y="-1701422"/>
              <a:ext cx="2575817" cy="2577160"/>
              <a:chOff x="1550275" y="1493275"/>
              <a:chExt cx="1582100" cy="1582925"/>
            </a:xfrm>
          </p:grpSpPr>
          <p:sp>
            <p:nvSpPr>
              <p:cNvPr id="377" name="Google Shape;377;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8" name="Google Shape;378;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9" name="Google Shape;379;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0" name="Google Shape;380;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1" name="Google Shape;381;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2" name="Google Shape;382;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3" name="Google Shape;383;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4" name="Google Shape;384;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5" name="Google Shape;385;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6" name="Google Shape;386;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7" name="Google Shape;387;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8" name="Google Shape;388;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9" name="Google Shape;389;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0" name="Google Shape;390;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91" name="Google Shape;391;p9"/>
          <p:cNvGrpSpPr/>
          <p:nvPr/>
        </p:nvGrpSpPr>
        <p:grpSpPr>
          <a:xfrm rot="10800000">
            <a:off x="2973434" y="4525039"/>
            <a:ext cx="2750618" cy="2741916"/>
            <a:chOff x="2724182" y="-1866850"/>
            <a:chExt cx="2750618" cy="2741916"/>
          </a:xfrm>
        </p:grpSpPr>
        <p:sp>
          <p:nvSpPr>
            <p:cNvPr id="392" name="Google Shape;392;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93" name="Google Shape;393;p9"/>
            <p:cNvGrpSpPr/>
            <p:nvPr/>
          </p:nvGrpSpPr>
          <p:grpSpPr>
            <a:xfrm rot="-5400000" flipH="1">
              <a:off x="2724854" y="-1701422"/>
              <a:ext cx="2575817" cy="2577160"/>
              <a:chOff x="1550275" y="1493275"/>
              <a:chExt cx="1582100" cy="1582925"/>
            </a:xfrm>
          </p:grpSpPr>
          <p:sp>
            <p:nvSpPr>
              <p:cNvPr id="394" name="Google Shape;394;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5" name="Google Shape;395;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6" name="Google Shape;396;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7" name="Google Shape;397;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8" name="Google Shape;398;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9" name="Google Shape;399;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0" name="Google Shape;400;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2" name="Google Shape;402;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3" name="Google Shape;403;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5" name="Google Shape;405;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6" name="Google Shape;406;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66"/>
        <p:cNvGrpSpPr/>
        <p:nvPr/>
      </p:nvGrpSpPr>
      <p:grpSpPr>
        <a:xfrm>
          <a:off x="0" y="0"/>
          <a:ext cx="0" cy="0"/>
          <a:chOff x="0" y="0"/>
          <a:chExt cx="0" cy="0"/>
        </a:xfrm>
      </p:grpSpPr>
      <p:sp>
        <p:nvSpPr>
          <p:cNvPr id="467" name="Google Shape;467;p13"/>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68" name="Google Shape;468;p13"/>
          <p:cNvSpPr txBox="1">
            <a:spLocks noGrp="1"/>
          </p:cNvSpPr>
          <p:nvPr>
            <p:ph type="subTitle" idx="1"/>
          </p:nvPr>
        </p:nvSpPr>
        <p:spPr>
          <a:xfrm>
            <a:off x="1746575" y="1668324"/>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69" name="Google Shape;469;p13"/>
          <p:cNvSpPr txBox="1">
            <a:spLocks noGrp="1"/>
          </p:cNvSpPr>
          <p:nvPr>
            <p:ph type="title" idx="2" hasCustomPrompt="1"/>
          </p:nvPr>
        </p:nvSpPr>
        <p:spPr>
          <a:xfrm>
            <a:off x="81795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0" name="Google Shape;470;p13"/>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1" name="Google Shape;471;p13"/>
          <p:cNvSpPr txBox="1">
            <a:spLocks noGrp="1"/>
          </p:cNvSpPr>
          <p:nvPr>
            <p:ph type="title" idx="4" hasCustomPrompt="1"/>
          </p:nvPr>
        </p:nvSpPr>
        <p:spPr>
          <a:xfrm>
            <a:off x="81795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2" name="Google Shape;472;p13"/>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3" name="Google Shape;473;p13"/>
          <p:cNvSpPr txBox="1">
            <a:spLocks noGrp="1"/>
          </p:cNvSpPr>
          <p:nvPr>
            <p:ph type="title" idx="6" hasCustomPrompt="1"/>
          </p:nvPr>
        </p:nvSpPr>
        <p:spPr>
          <a:xfrm>
            <a:off x="4880000" y="1668324"/>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sp>
        <p:nvSpPr>
          <p:cNvPr id="474" name="Google Shape;474;p13"/>
          <p:cNvSpPr txBox="1">
            <a:spLocks noGrp="1"/>
          </p:cNvSpPr>
          <p:nvPr>
            <p:ph type="subTitle" idx="7"/>
          </p:nvPr>
        </p:nvSpPr>
        <p:spPr>
          <a:xfrm>
            <a:off x="5808625" y="3224098"/>
            <a:ext cx="2560200" cy="785100"/>
          </a:xfrm>
          <a:prstGeom prst="rect">
            <a:avLst/>
          </a:prstGeom>
        </p:spPr>
        <p:txBody>
          <a:bodyPr spcFirstLastPara="1" wrap="square" lIns="91425" tIns="91425" rIns="91425" bIns="91425" anchor="t" anchorCtr="0">
            <a:noAutofit/>
          </a:bodyPr>
          <a:lstStyle>
            <a:lvl1pPr lvl="0" rtl="0">
              <a:lnSpc>
                <a:spcPct val="90000"/>
              </a:lnSpc>
              <a:spcBef>
                <a:spcPts val="0"/>
              </a:spcBef>
              <a:spcAft>
                <a:spcPts val="0"/>
              </a:spcAft>
              <a:buSzPts val="2400"/>
              <a:buFont typeface="Manrope SemiBold"/>
              <a:buNone/>
              <a:defRPr sz="2200">
                <a:latin typeface="Manrope SemiBold"/>
                <a:ea typeface="Manrope SemiBold"/>
                <a:cs typeface="Manrope SemiBold"/>
                <a:sym typeface="Manrope SemiBold"/>
              </a:defRPr>
            </a:lvl1pPr>
            <a:lvl2pPr lvl="1"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2pPr>
            <a:lvl3pPr lvl="2"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3pPr>
            <a:lvl4pPr lvl="3"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4pPr>
            <a:lvl5pPr lvl="4"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5pPr>
            <a:lvl6pPr lvl="5"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6pPr>
            <a:lvl7pPr lvl="6"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7pPr>
            <a:lvl8pPr lvl="7"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8pPr>
            <a:lvl9pPr lvl="8" rtl="0">
              <a:lnSpc>
                <a:spcPct val="90000"/>
              </a:lnSpc>
              <a:spcBef>
                <a:spcPts val="0"/>
              </a:spcBef>
              <a:spcAft>
                <a:spcPts val="0"/>
              </a:spcAft>
              <a:buSzPts val="2400"/>
              <a:buFont typeface="Manrope SemiBold"/>
              <a:buNone/>
              <a:defRPr sz="2400">
                <a:latin typeface="Manrope SemiBold"/>
                <a:ea typeface="Manrope SemiBold"/>
                <a:cs typeface="Manrope SemiBold"/>
                <a:sym typeface="Manrope SemiBold"/>
              </a:defRPr>
            </a:lvl9pPr>
          </a:lstStyle>
          <a:p>
            <a:endParaRPr/>
          </a:p>
        </p:txBody>
      </p:sp>
      <p:sp>
        <p:nvSpPr>
          <p:cNvPr id="475" name="Google Shape;475;p13"/>
          <p:cNvSpPr txBox="1">
            <a:spLocks noGrp="1"/>
          </p:cNvSpPr>
          <p:nvPr>
            <p:ph type="title" idx="8" hasCustomPrompt="1"/>
          </p:nvPr>
        </p:nvSpPr>
        <p:spPr>
          <a:xfrm>
            <a:off x="4880000" y="3224098"/>
            <a:ext cx="876300" cy="61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600"/>
              <a:buNone/>
              <a:defRPr sz="4400">
                <a:solidFill>
                  <a:schemeClr val="lt2"/>
                </a:solidFill>
              </a:defRPr>
            </a:lvl1pPr>
            <a:lvl2pPr lvl="1" algn="ctr" rtl="0">
              <a:spcBef>
                <a:spcPts val="0"/>
              </a:spcBef>
              <a:spcAft>
                <a:spcPts val="0"/>
              </a:spcAft>
              <a:buSzPts val="4600"/>
              <a:buNone/>
              <a:defRPr sz="4600"/>
            </a:lvl2pPr>
            <a:lvl3pPr lvl="2" algn="ctr" rtl="0">
              <a:spcBef>
                <a:spcPts val="0"/>
              </a:spcBef>
              <a:spcAft>
                <a:spcPts val="0"/>
              </a:spcAft>
              <a:buSzPts val="4600"/>
              <a:buNone/>
              <a:defRPr sz="4600"/>
            </a:lvl3pPr>
            <a:lvl4pPr lvl="3" algn="ctr" rtl="0">
              <a:spcBef>
                <a:spcPts val="0"/>
              </a:spcBef>
              <a:spcAft>
                <a:spcPts val="0"/>
              </a:spcAft>
              <a:buSzPts val="4600"/>
              <a:buNone/>
              <a:defRPr sz="4600"/>
            </a:lvl4pPr>
            <a:lvl5pPr lvl="4" algn="ctr" rtl="0">
              <a:spcBef>
                <a:spcPts val="0"/>
              </a:spcBef>
              <a:spcAft>
                <a:spcPts val="0"/>
              </a:spcAft>
              <a:buSzPts val="4600"/>
              <a:buNone/>
              <a:defRPr sz="4600"/>
            </a:lvl5pPr>
            <a:lvl6pPr lvl="5" algn="ctr" rtl="0">
              <a:spcBef>
                <a:spcPts val="0"/>
              </a:spcBef>
              <a:spcAft>
                <a:spcPts val="0"/>
              </a:spcAft>
              <a:buSzPts val="4600"/>
              <a:buNone/>
              <a:defRPr sz="4600"/>
            </a:lvl6pPr>
            <a:lvl7pPr lvl="6" algn="ctr" rtl="0">
              <a:spcBef>
                <a:spcPts val="0"/>
              </a:spcBef>
              <a:spcAft>
                <a:spcPts val="0"/>
              </a:spcAft>
              <a:buSzPts val="4600"/>
              <a:buNone/>
              <a:defRPr sz="4600"/>
            </a:lvl7pPr>
            <a:lvl8pPr lvl="7" algn="ctr" rtl="0">
              <a:spcBef>
                <a:spcPts val="0"/>
              </a:spcBef>
              <a:spcAft>
                <a:spcPts val="0"/>
              </a:spcAft>
              <a:buSzPts val="4600"/>
              <a:buNone/>
              <a:defRPr sz="4600"/>
            </a:lvl8pPr>
            <a:lvl9pPr lvl="8" algn="ctr" rtl="0">
              <a:spcBef>
                <a:spcPts val="0"/>
              </a:spcBef>
              <a:spcAft>
                <a:spcPts val="0"/>
              </a:spcAft>
              <a:buSzPts val="4600"/>
              <a:buNone/>
              <a:defRPr sz="4600"/>
            </a:lvl9pPr>
          </a:lstStyle>
          <a:p>
            <a:r>
              <a:t>xx%</a:t>
            </a:r>
          </a:p>
        </p:txBody>
      </p:sp>
      <p:grpSp>
        <p:nvGrpSpPr>
          <p:cNvPr id="476" name="Google Shape;476;p13"/>
          <p:cNvGrpSpPr/>
          <p:nvPr/>
        </p:nvGrpSpPr>
        <p:grpSpPr>
          <a:xfrm>
            <a:off x="-1385268" y="4460422"/>
            <a:ext cx="2744275" cy="2727763"/>
            <a:chOff x="5985575" y="4420825"/>
            <a:chExt cx="2744275" cy="2727763"/>
          </a:xfrm>
        </p:grpSpPr>
        <p:sp>
          <p:nvSpPr>
            <p:cNvPr id="477" name="Google Shape;477;p1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78" name="Google Shape;478;p13"/>
            <p:cNvGrpSpPr/>
            <p:nvPr/>
          </p:nvGrpSpPr>
          <p:grpSpPr>
            <a:xfrm rot="5400000" flipH="1">
              <a:off x="5986247" y="4572099"/>
              <a:ext cx="2575817" cy="2577160"/>
              <a:chOff x="1550275" y="1493275"/>
              <a:chExt cx="1582100" cy="1582925"/>
            </a:xfrm>
          </p:grpSpPr>
          <p:sp>
            <p:nvSpPr>
              <p:cNvPr id="479" name="Google Shape;479;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0" name="Google Shape;480;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1" name="Google Shape;481;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2" name="Google Shape;482;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3" name="Google Shape;483;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4" name="Google Shape;484;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5" name="Google Shape;485;p13"/>
              <p:cNvSpPr/>
              <p:nvPr/>
            </p:nvSpPr>
            <p:spPr>
              <a:xfrm>
                <a:off x="1732963" y="1684323"/>
                <a:ext cx="1125421" cy="1098689"/>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6" name="Google Shape;486;p13"/>
              <p:cNvSpPr/>
              <p:nvPr/>
            </p:nvSpPr>
            <p:spPr>
              <a:xfrm>
                <a:off x="1796949" y="1767253"/>
                <a:ext cx="1145258" cy="1143622"/>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7" name="Google Shape;487;p13"/>
              <p:cNvSpPr/>
              <p:nvPr/>
            </p:nvSpPr>
            <p:spPr>
              <a:xfrm>
                <a:off x="1943210" y="1863197"/>
                <a:ext cx="1068918" cy="109342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8" name="Google Shape;488;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89" name="Google Shape;489;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0" name="Google Shape;490;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1" name="Google Shape;491;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2" name="Google Shape;492;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493" name="Google Shape;493;p13"/>
          <p:cNvGrpSpPr/>
          <p:nvPr/>
        </p:nvGrpSpPr>
        <p:grpSpPr>
          <a:xfrm>
            <a:off x="7875908" y="-2134584"/>
            <a:ext cx="2750618" cy="2741916"/>
            <a:chOff x="2724182" y="-1866850"/>
            <a:chExt cx="2750618" cy="2741916"/>
          </a:xfrm>
        </p:grpSpPr>
        <p:sp>
          <p:nvSpPr>
            <p:cNvPr id="494" name="Google Shape;494;p1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495" name="Google Shape;495;p13"/>
            <p:cNvGrpSpPr/>
            <p:nvPr/>
          </p:nvGrpSpPr>
          <p:grpSpPr>
            <a:xfrm rot="-5400000" flipH="1">
              <a:off x="2724854" y="-1701422"/>
              <a:ext cx="2575817" cy="2577160"/>
              <a:chOff x="1550275" y="1493275"/>
              <a:chExt cx="1582100" cy="1582925"/>
            </a:xfrm>
          </p:grpSpPr>
          <p:sp>
            <p:nvSpPr>
              <p:cNvPr id="496" name="Google Shape;496;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7" name="Google Shape;497;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8" name="Google Shape;498;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99" name="Google Shape;499;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0" name="Google Shape;500;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1" name="Google Shape;501;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2" name="Google Shape;502;p13"/>
              <p:cNvSpPr/>
              <p:nvPr/>
            </p:nvSpPr>
            <p:spPr>
              <a:xfrm>
                <a:off x="1726391" y="1684321"/>
                <a:ext cx="1131867" cy="112352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3" name="Google Shape;503;p13"/>
              <p:cNvSpPr/>
              <p:nvPr/>
            </p:nvSpPr>
            <p:spPr>
              <a:xfrm>
                <a:off x="1781240" y="1767255"/>
                <a:ext cx="1160811" cy="115025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4" name="Google Shape;504;p13"/>
              <p:cNvSpPr/>
              <p:nvPr/>
            </p:nvSpPr>
            <p:spPr>
              <a:xfrm>
                <a:off x="1890925" y="1863197"/>
                <a:ext cx="1121111" cy="111830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5" name="Google Shape;505;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6" name="Google Shape;506;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7" name="Google Shape;507;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8" name="Google Shape;508;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09" name="Google Shape;509;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10" name="Google Shape;510;p13"/>
          <p:cNvGrpSpPr/>
          <p:nvPr/>
        </p:nvGrpSpPr>
        <p:grpSpPr>
          <a:xfrm flipH="1">
            <a:off x="7927832" y="4405872"/>
            <a:ext cx="2577160" cy="2638569"/>
            <a:chOff x="-1115775" y="4467744"/>
            <a:chExt cx="2577160" cy="2638569"/>
          </a:xfrm>
        </p:grpSpPr>
        <p:sp>
          <p:nvSpPr>
            <p:cNvPr id="511" name="Google Shape;511;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12" name="Google Shape;512;p13"/>
            <p:cNvGrpSpPr/>
            <p:nvPr/>
          </p:nvGrpSpPr>
          <p:grpSpPr>
            <a:xfrm rot="5400000" flipH="1">
              <a:off x="-1115103" y="4529824"/>
              <a:ext cx="2575817" cy="2577160"/>
              <a:chOff x="1550275" y="1493275"/>
              <a:chExt cx="1582100" cy="1582925"/>
            </a:xfrm>
          </p:grpSpPr>
          <p:sp>
            <p:nvSpPr>
              <p:cNvPr id="513" name="Google Shape;513;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4" name="Google Shape;514;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5" name="Google Shape;515;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6" name="Google Shape;516;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7" name="Google Shape;517;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8" name="Google Shape;518;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19" name="Google Shape;519;p13"/>
              <p:cNvSpPr/>
              <p:nvPr/>
            </p:nvSpPr>
            <p:spPr>
              <a:xfrm>
                <a:off x="1736082" y="1684323"/>
                <a:ext cx="1122388" cy="1128265"/>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0" name="Google Shape;520;p13"/>
              <p:cNvSpPr/>
              <p:nvPr/>
            </p:nvSpPr>
            <p:spPr>
              <a:xfrm>
                <a:off x="1781796" y="1767253"/>
                <a:ext cx="1160432" cy="1145707"/>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1" name="Google Shape;521;p13"/>
              <p:cNvSpPr/>
              <p:nvPr/>
            </p:nvSpPr>
            <p:spPr>
              <a:xfrm>
                <a:off x="1891495" y="1863197"/>
                <a:ext cx="1120549" cy="1141314"/>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2" name="Google Shape;522;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3" name="Google Shape;523;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4" name="Google Shape;524;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5" name="Google Shape;525;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6" name="Google Shape;526;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527" name="Google Shape;527;p13"/>
          <p:cNvGrpSpPr/>
          <p:nvPr/>
        </p:nvGrpSpPr>
        <p:grpSpPr>
          <a:xfrm rot="10800000" flipH="1">
            <a:off x="-1141068" y="-2002410"/>
            <a:ext cx="2577160" cy="2638569"/>
            <a:chOff x="-1115775" y="4467744"/>
            <a:chExt cx="2577160" cy="2638569"/>
          </a:xfrm>
        </p:grpSpPr>
        <p:sp>
          <p:nvSpPr>
            <p:cNvPr id="528" name="Google Shape;528;p1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29" name="Google Shape;529;p13"/>
            <p:cNvGrpSpPr/>
            <p:nvPr/>
          </p:nvGrpSpPr>
          <p:grpSpPr>
            <a:xfrm rot="5400000" flipH="1">
              <a:off x="-1115103" y="4529824"/>
              <a:ext cx="2575817" cy="2577160"/>
              <a:chOff x="1550275" y="1493275"/>
              <a:chExt cx="1582100" cy="1582925"/>
            </a:xfrm>
          </p:grpSpPr>
          <p:sp>
            <p:nvSpPr>
              <p:cNvPr id="530" name="Google Shape;530;p1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1" name="Google Shape;531;p1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2" name="Google Shape;532;p1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3" name="Google Shape;533;p1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4" name="Google Shape;534;p1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5" name="Google Shape;535;p1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6" name="Google Shape;536;p13"/>
              <p:cNvSpPr/>
              <p:nvPr/>
            </p:nvSpPr>
            <p:spPr>
              <a:xfrm>
                <a:off x="1738076" y="1684323"/>
                <a:ext cx="1120302" cy="1120681"/>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7" name="Google Shape;537;p13"/>
              <p:cNvSpPr/>
              <p:nvPr/>
            </p:nvSpPr>
            <p:spPr>
              <a:xfrm>
                <a:off x="1747229" y="1767253"/>
                <a:ext cx="1194952" cy="1174905"/>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8" name="Google Shape;538;p13"/>
              <p:cNvSpPr/>
              <p:nvPr/>
            </p:nvSpPr>
            <p:spPr>
              <a:xfrm>
                <a:off x="1866065" y="1863197"/>
                <a:ext cx="1145991" cy="1133831"/>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9" name="Google Shape;539;p1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0" name="Google Shape;540;p1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1" name="Google Shape;541;p1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2" name="Google Shape;542;p1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3" name="Google Shape;543;p1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1_1">
    <p:spTree>
      <p:nvGrpSpPr>
        <p:cNvPr id="1" name="Shape 598"/>
        <p:cNvGrpSpPr/>
        <p:nvPr/>
      </p:nvGrpSpPr>
      <p:grpSpPr>
        <a:xfrm>
          <a:off x="0" y="0"/>
          <a:ext cx="0" cy="0"/>
          <a:chOff x="0" y="0"/>
          <a:chExt cx="0" cy="0"/>
        </a:xfrm>
      </p:grpSpPr>
      <p:sp>
        <p:nvSpPr>
          <p:cNvPr id="599" name="Google Shape;599;p15"/>
          <p:cNvSpPr txBox="1">
            <a:spLocks noGrp="1"/>
          </p:cNvSpPr>
          <p:nvPr>
            <p:ph type="title"/>
          </p:nvPr>
        </p:nvSpPr>
        <p:spPr>
          <a:xfrm>
            <a:off x="5456275" y="2122025"/>
            <a:ext cx="2974500" cy="1569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4500"/>
              <a:buNone/>
              <a:defRPr sz="4500"/>
            </a:lvl1pPr>
            <a:lvl2pPr lvl="1" algn="r" rtl="0">
              <a:spcBef>
                <a:spcPts val="0"/>
              </a:spcBef>
              <a:spcAft>
                <a:spcPts val="0"/>
              </a:spcAft>
              <a:buSzPts val="4500"/>
              <a:buNone/>
              <a:defRPr sz="4500"/>
            </a:lvl2pPr>
            <a:lvl3pPr lvl="2" algn="r" rtl="0">
              <a:spcBef>
                <a:spcPts val="0"/>
              </a:spcBef>
              <a:spcAft>
                <a:spcPts val="0"/>
              </a:spcAft>
              <a:buSzPts val="4500"/>
              <a:buNone/>
              <a:defRPr sz="4500"/>
            </a:lvl3pPr>
            <a:lvl4pPr lvl="3" algn="r" rtl="0">
              <a:spcBef>
                <a:spcPts val="0"/>
              </a:spcBef>
              <a:spcAft>
                <a:spcPts val="0"/>
              </a:spcAft>
              <a:buSzPts val="4500"/>
              <a:buNone/>
              <a:defRPr sz="4500"/>
            </a:lvl4pPr>
            <a:lvl5pPr lvl="4" algn="r" rtl="0">
              <a:spcBef>
                <a:spcPts val="0"/>
              </a:spcBef>
              <a:spcAft>
                <a:spcPts val="0"/>
              </a:spcAft>
              <a:buSzPts val="4500"/>
              <a:buNone/>
              <a:defRPr sz="4500"/>
            </a:lvl5pPr>
            <a:lvl6pPr lvl="5" algn="r" rtl="0">
              <a:spcBef>
                <a:spcPts val="0"/>
              </a:spcBef>
              <a:spcAft>
                <a:spcPts val="0"/>
              </a:spcAft>
              <a:buSzPts val="4500"/>
              <a:buNone/>
              <a:defRPr sz="4500"/>
            </a:lvl6pPr>
            <a:lvl7pPr lvl="6" algn="r" rtl="0">
              <a:spcBef>
                <a:spcPts val="0"/>
              </a:spcBef>
              <a:spcAft>
                <a:spcPts val="0"/>
              </a:spcAft>
              <a:buSzPts val="4500"/>
              <a:buNone/>
              <a:defRPr sz="4500"/>
            </a:lvl7pPr>
            <a:lvl8pPr lvl="7" algn="r" rtl="0">
              <a:spcBef>
                <a:spcPts val="0"/>
              </a:spcBef>
              <a:spcAft>
                <a:spcPts val="0"/>
              </a:spcAft>
              <a:buSzPts val="4500"/>
              <a:buNone/>
              <a:defRPr sz="4500"/>
            </a:lvl8pPr>
            <a:lvl9pPr lvl="8" algn="r" rtl="0">
              <a:spcBef>
                <a:spcPts val="0"/>
              </a:spcBef>
              <a:spcAft>
                <a:spcPts val="0"/>
              </a:spcAft>
              <a:buSzPts val="4500"/>
              <a:buNone/>
              <a:defRPr sz="4500"/>
            </a:lvl9pPr>
          </a:lstStyle>
          <a:p>
            <a:endParaRPr/>
          </a:p>
        </p:txBody>
      </p:sp>
      <p:sp>
        <p:nvSpPr>
          <p:cNvPr id="600" name="Google Shape;600;p15"/>
          <p:cNvSpPr txBox="1">
            <a:spLocks noGrp="1"/>
          </p:cNvSpPr>
          <p:nvPr>
            <p:ph type="title" idx="2" hasCustomPrompt="1"/>
          </p:nvPr>
        </p:nvSpPr>
        <p:spPr>
          <a:xfrm>
            <a:off x="7354675" y="1055725"/>
            <a:ext cx="1076100" cy="1000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300"/>
              <a:buNone/>
              <a:defRPr sz="5300"/>
            </a:lvl1pPr>
            <a:lvl2pPr lvl="1" algn="r" rtl="0">
              <a:spcBef>
                <a:spcPts val="0"/>
              </a:spcBef>
              <a:spcAft>
                <a:spcPts val="0"/>
              </a:spcAft>
              <a:buSzPts val="5300"/>
              <a:buNone/>
              <a:defRPr sz="5300"/>
            </a:lvl2pPr>
            <a:lvl3pPr lvl="2" algn="r" rtl="0">
              <a:spcBef>
                <a:spcPts val="0"/>
              </a:spcBef>
              <a:spcAft>
                <a:spcPts val="0"/>
              </a:spcAft>
              <a:buSzPts val="5300"/>
              <a:buNone/>
              <a:defRPr sz="5300"/>
            </a:lvl3pPr>
            <a:lvl4pPr lvl="3" algn="r" rtl="0">
              <a:spcBef>
                <a:spcPts val="0"/>
              </a:spcBef>
              <a:spcAft>
                <a:spcPts val="0"/>
              </a:spcAft>
              <a:buSzPts val="5300"/>
              <a:buNone/>
              <a:defRPr sz="5300"/>
            </a:lvl4pPr>
            <a:lvl5pPr lvl="4" algn="r" rtl="0">
              <a:spcBef>
                <a:spcPts val="0"/>
              </a:spcBef>
              <a:spcAft>
                <a:spcPts val="0"/>
              </a:spcAft>
              <a:buSzPts val="5300"/>
              <a:buNone/>
              <a:defRPr sz="5300"/>
            </a:lvl5pPr>
            <a:lvl6pPr lvl="5" algn="r" rtl="0">
              <a:spcBef>
                <a:spcPts val="0"/>
              </a:spcBef>
              <a:spcAft>
                <a:spcPts val="0"/>
              </a:spcAft>
              <a:buSzPts val="5300"/>
              <a:buNone/>
              <a:defRPr sz="5300"/>
            </a:lvl6pPr>
            <a:lvl7pPr lvl="6" algn="r" rtl="0">
              <a:spcBef>
                <a:spcPts val="0"/>
              </a:spcBef>
              <a:spcAft>
                <a:spcPts val="0"/>
              </a:spcAft>
              <a:buSzPts val="5300"/>
              <a:buNone/>
              <a:defRPr sz="5300"/>
            </a:lvl7pPr>
            <a:lvl8pPr lvl="7" algn="r" rtl="0">
              <a:spcBef>
                <a:spcPts val="0"/>
              </a:spcBef>
              <a:spcAft>
                <a:spcPts val="0"/>
              </a:spcAft>
              <a:buSzPts val="5300"/>
              <a:buNone/>
              <a:defRPr sz="5300"/>
            </a:lvl8pPr>
            <a:lvl9pPr lvl="8" algn="r" rtl="0">
              <a:spcBef>
                <a:spcPts val="0"/>
              </a:spcBef>
              <a:spcAft>
                <a:spcPts val="0"/>
              </a:spcAft>
              <a:buSzPts val="5300"/>
              <a:buNone/>
              <a:defRPr sz="5300"/>
            </a:lvl9pPr>
          </a:lstStyle>
          <a:p>
            <a:r>
              <a:t>xx%</a:t>
            </a:r>
          </a:p>
        </p:txBody>
      </p:sp>
      <p:grpSp>
        <p:nvGrpSpPr>
          <p:cNvPr id="601" name="Google Shape;601;p15"/>
          <p:cNvGrpSpPr/>
          <p:nvPr/>
        </p:nvGrpSpPr>
        <p:grpSpPr>
          <a:xfrm rot="5400000" flipH="1">
            <a:off x="-1448461" y="4086201"/>
            <a:ext cx="2744275" cy="2727763"/>
            <a:chOff x="5985575" y="4420825"/>
            <a:chExt cx="2744275" cy="2727763"/>
          </a:xfrm>
        </p:grpSpPr>
        <p:sp>
          <p:nvSpPr>
            <p:cNvPr id="602" name="Google Shape;602;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03" name="Google Shape;603;p15"/>
            <p:cNvGrpSpPr/>
            <p:nvPr/>
          </p:nvGrpSpPr>
          <p:grpSpPr>
            <a:xfrm rot="5400000" flipH="1">
              <a:off x="5986247" y="4572099"/>
              <a:ext cx="2575817" cy="2577160"/>
              <a:chOff x="1550275" y="1493275"/>
              <a:chExt cx="1582100" cy="1582925"/>
            </a:xfrm>
          </p:grpSpPr>
          <p:sp>
            <p:nvSpPr>
              <p:cNvPr id="604" name="Google Shape;604;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5" name="Google Shape;605;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6" name="Google Shape;606;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7" name="Google Shape;607;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8" name="Google Shape;608;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9" name="Google Shape;609;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0" name="Google Shape;610;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1" name="Google Shape;611;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2" name="Google Shape;612;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3" name="Google Shape;613;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4" name="Google Shape;614;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5" name="Google Shape;615;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6" name="Google Shape;616;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7" name="Google Shape;617;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18" name="Google Shape;618;p15"/>
          <p:cNvGrpSpPr/>
          <p:nvPr/>
        </p:nvGrpSpPr>
        <p:grpSpPr>
          <a:xfrm rot="5400000" flipH="1">
            <a:off x="8033689" y="4071318"/>
            <a:ext cx="2744275" cy="2727763"/>
            <a:chOff x="5985575" y="4420825"/>
            <a:chExt cx="2744275" cy="2727763"/>
          </a:xfrm>
        </p:grpSpPr>
        <p:sp>
          <p:nvSpPr>
            <p:cNvPr id="619" name="Google Shape;619;p15"/>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20" name="Google Shape;620;p15"/>
            <p:cNvGrpSpPr/>
            <p:nvPr/>
          </p:nvGrpSpPr>
          <p:grpSpPr>
            <a:xfrm rot="5400000" flipH="1">
              <a:off x="5986247" y="4572099"/>
              <a:ext cx="2575817" cy="2577160"/>
              <a:chOff x="1550275" y="1493275"/>
              <a:chExt cx="1582100" cy="1582925"/>
            </a:xfrm>
          </p:grpSpPr>
          <p:sp>
            <p:nvSpPr>
              <p:cNvPr id="621" name="Google Shape;621;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2" name="Google Shape;622;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3" name="Google Shape;623;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4" name="Google Shape;624;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5" name="Google Shape;625;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6" name="Google Shape;626;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7" name="Google Shape;627;p15"/>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8" name="Google Shape;628;p15"/>
              <p:cNvSpPr/>
              <p:nvPr/>
            </p:nvSpPr>
            <p:spPr>
              <a:xfrm>
                <a:off x="1861553" y="1767253"/>
                <a:ext cx="1080578" cy="1082004"/>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9" name="Google Shape;629;p15"/>
              <p:cNvSpPr/>
              <p:nvPr/>
            </p:nvSpPr>
            <p:spPr>
              <a:xfrm>
                <a:off x="1898130" y="1863198"/>
                <a:ext cx="1114002" cy="1086690"/>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0" name="Google Shape;630;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1" name="Google Shape;631;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2" name="Google Shape;632;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3" name="Google Shape;633;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4" name="Google Shape;634;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35" name="Google Shape;635;p15"/>
          <p:cNvGrpSpPr/>
          <p:nvPr/>
        </p:nvGrpSpPr>
        <p:grpSpPr>
          <a:xfrm rot="10800000">
            <a:off x="3706711" y="-2251481"/>
            <a:ext cx="2577160" cy="2638569"/>
            <a:chOff x="-1115775" y="4467744"/>
            <a:chExt cx="2577160" cy="2638569"/>
          </a:xfrm>
        </p:grpSpPr>
        <p:sp>
          <p:nvSpPr>
            <p:cNvPr id="636" name="Google Shape;636;p15"/>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37" name="Google Shape;637;p15"/>
            <p:cNvGrpSpPr/>
            <p:nvPr/>
          </p:nvGrpSpPr>
          <p:grpSpPr>
            <a:xfrm rot="5400000" flipH="1">
              <a:off x="-1115103" y="4529824"/>
              <a:ext cx="2575817" cy="2577160"/>
              <a:chOff x="1550275" y="1493275"/>
              <a:chExt cx="1582100" cy="1582925"/>
            </a:xfrm>
          </p:grpSpPr>
          <p:sp>
            <p:nvSpPr>
              <p:cNvPr id="638" name="Google Shape;638;p15"/>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9" name="Google Shape;639;p15"/>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0" name="Google Shape;640;p15"/>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1" name="Google Shape;641;p15"/>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2" name="Google Shape;642;p15"/>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3" name="Google Shape;643;p15"/>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4" name="Google Shape;644;p15"/>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5" name="Google Shape;645;p15"/>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6" name="Google Shape;646;p15"/>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7" name="Google Shape;647;p15"/>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8" name="Google Shape;648;p15"/>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9" name="Google Shape;649;p15"/>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0" name="Google Shape;650;p15"/>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51" name="Google Shape;651;p15"/>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125"/>
        <p:cNvGrpSpPr/>
        <p:nvPr/>
      </p:nvGrpSpPr>
      <p:grpSpPr>
        <a:xfrm>
          <a:off x="0" y="0"/>
          <a:ext cx="0" cy="0"/>
          <a:chOff x="0" y="0"/>
          <a:chExt cx="0" cy="0"/>
        </a:xfrm>
      </p:grpSpPr>
      <p:sp>
        <p:nvSpPr>
          <p:cNvPr id="1126" name="Google Shape;1126;p2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27" name="Google Shape;1127;p26"/>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26"/>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29" name="Google Shape;1129;p26"/>
          <p:cNvGrpSpPr/>
          <p:nvPr/>
        </p:nvGrpSpPr>
        <p:grpSpPr>
          <a:xfrm rot="-5400000">
            <a:off x="7884759" y="4242264"/>
            <a:ext cx="2750618" cy="2741916"/>
            <a:chOff x="2724182" y="-1866850"/>
            <a:chExt cx="2750618" cy="2741916"/>
          </a:xfrm>
        </p:grpSpPr>
        <p:sp>
          <p:nvSpPr>
            <p:cNvPr id="1130" name="Google Shape;1130;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31" name="Google Shape;1131;p26"/>
            <p:cNvGrpSpPr/>
            <p:nvPr/>
          </p:nvGrpSpPr>
          <p:grpSpPr>
            <a:xfrm rot="-5400000" flipH="1">
              <a:off x="2724854" y="-1701422"/>
              <a:ext cx="2575817" cy="2577160"/>
              <a:chOff x="1550275" y="1493275"/>
              <a:chExt cx="1582100" cy="1582925"/>
            </a:xfrm>
          </p:grpSpPr>
          <p:sp>
            <p:nvSpPr>
              <p:cNvPr id="1132" name="Google Shape;1132;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3" name="Google Shape;1133;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4" name="Google Shape;1134;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5" name="Google Shape;1135;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6" name="Google Shape;1136;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7" name="Google Shape;1137;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8" name="Google Shape;1138;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9" name="Google Shape;1139;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0" name="Google Shape;1140;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1" name="Google Shape;1141;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2" name="Google Shape;1142;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3" name="Google Shape;1143;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4" name="Google Shape;1144;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5" name="Google Shape;1145;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46" name="Google Shape;1146;p26"/>
          <p:cNvGrpSpPr/>
          <p:nvPr/>
        </p:nvGrpSpPr>
        <p:grpSpPr>
          <a:xfrm rot="5400000">
            <a:off x="-821691" y="4138089"/>
            <a:ext cx="2750618" cy="2741916"/>
            <a:chOff x="2724182" y="-1866850"/>
            <a:chExt cx="2750618" cy="2741916"/>
          </a:xfrm>
        </p:grpSpPr>
        <p:sp>
          <p:nvSpPr>
            <p:cNvPr id="1147" name="Google Shape;1147;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48" name="Google Shape;1148;p26"/>
            <p:cNvGrpSpPr/>
            <p:nvPr/>
          </p:nvGrpSpPr>
          <p:grpSpPr>
            <a:xfrm rot="-5400000" flipH="1">
              <a:off x="2724854" y="-1701422"/>
              <a:ext cx="2575817" cy="2577160"/>
              <a:chOff x="1550275" y="1493275"/>
              <a:chExt cx="1582100" cy="1582925"/>
            </a:xfrm>
          </p:grpSpPr>
          <p:sp>
            <p:nvSpPr>
              <p:cNvPr id="1149" name="Google Shape;1149;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0" name="Google Shape;1150;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1" name="Google Shape;1151;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2" name="Google Shape;1152;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3" name="Google Shape;1153;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4" name="Google Shape;1154;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5" name="Google Shape;1155;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6" name="Google Shape;1156;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7" name="Google Shape;1157;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8" name="Google Shape;1158;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9" name="Google Shape;1159;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0" name="Google Shape;1160;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1" name="Google Shape;1161;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2" name="Google Shape;1162;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63" name="Google Shape;1163;p26"/>
          <p:cNvGrpSpPr/>
          <p:nvPr/>
        </p:nvGrpSpPr>
        <p:grpSpPr>
          <a:xfrm rot="10800000" flipH="1">
            <a:off x="-1115764" y="-1940331"/>
            <a:ext cx="2577160" cy="2638569"/>
            <a:chOff x="-1115775" y="4467744"/>
            <a:chExt cx="2577160" cy="2638569"/>
          </a:xfrm>
        </p:grpSpPr>
        <p:sp>
          <p:nvSpPr>
            <p:cNvPr id="1164" name="Google Shape;1164;p2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65" name="Google Shape;1165;p26"/>
            <p:cNvGrpSpPr/>
            <p:nvPr/>
          </p:nvGrpSpPr>
          <p:grpSpPr>
            <a:xfrm rot="5400000" flipH="1">
              <a:off x="-1115103" y="4529824"/>
              <a:ext cx="2575817" cy="2577160"/>
              <a:chOff x="1550275" y="1493275"/>
              <a:chExt cx="1582100" cy="1582925"/>
            </a:xfrm>
          </p:grpSpPr>
          <p:sp>
            <p:nvSpPr>
              <p:cNvPr id="1166" name="Google Shape;1166;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7" name="Google Shape;1167;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8" name="Google Shape;1168;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9" name="Google Shape;1169;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0" name="Google Shape;1170;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1" name="Google Shape;1171;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2" name="Google Shape;1172;p26"/>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3" name="Google Shape;1173;p26"/>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4" name="Google Shape;1174;p26"/>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5" name="Google Shape;1175;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6" name="Google Shape;1176;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7" name="Google Shape;1177;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8" name="Google Shape;1178;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9" name="Google Shape;1179;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0925"/>
            <a:ext cx="7717500" cy="70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a:endParaRPr/>
          </a:p>
        </p:txBody>
      </p:sp>
      <p:sp>
        <p:nvSpPr>
          <p:cNvPr id="7" name="Google Shape;7;p1"/>
          <p:cNvSpPr txBox="1">
            <a:spLocks noGrp="1"/>
          </p:cNvSpPr>
          <p:nvPr>
            <p:ph type="body" idx="1"/>
          </p:nvPr>
        </p:nvSpPr>
        <p:spPr>
          <a:xfrm>
            <a:off x="713225" y="1297400"/>
            <a:ext cx="7717500" cy="331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5" r:id="rId5"/>
    <p:sldLayoutId id="2147483658" r:id="rId6"/>
    <p:sldLayoutId id="2147483659" r:id="rId7"/>
    <p:sldLayoutId id="2147483661" r:id="rId8"/>
    <p:sldLayoutId id="2147483672" r:id="rId9"/>
    <p:sldLayoutId id="2147483677"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2.png"/><Relationship Id="rId5" Type="http://schemas.openxmlformats.org/officeDocument/2006/relationships/image" Target="../media/image1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1.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0.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8"/>
          <p:cNvSpPr txBox="1">
            <a:spLocks noGrp="1"/>
          </p:cNvSpPr>
          <p:nvPr>
            <p:ph type="ctrTitle"/>
          </p:nvPr>
        </p:nvSpPr>
        <p:spPr>
          <a:xfrm>
            <a:off x="646057" y="2206389"/>
            <a:ext cx="4211100"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lt2"/>
                </a:solidFill>
              </a:rPr>
              <a:t>PREDICT THE STOCK PRICES </a:t>
            </a:r>
            <a:r>
              <a:rPr lang="en" dirty="0">
                <a:solidFill>
                  <a:schemeClr val="accent1"/>
                </a:solidFill>
              </a:rPr>
              <a:t>WITH DEEP LEARNING</a:t>
            </a:r>
            <a:endParaRPr dirty="0">
              <a:solidFill>
                <a:schemeClr val="accent1"/>
              </a:solidFill>
            </a:endParaRPr>
          </a:p>
        </p:txBody>
      </p:sp>
      <p:sp>
        <p:nvSpPr>
          <p:cNvPr id="1624" name="Google Shape;1624;p38"/>
          <p:cNvSpPr txBox="1">
            <a:spLocks noGrp="1"/>
          </p:cNvSpPr>
          <p:nvPr>
            <p:ph type="subTitle" idx="1"/>
          </p:nvPr>
        </p:nvSpPr>
        <p:spPr>
          <a:xfrm>
            <a:off x="653067" y="3575463"/>
            <a:ext cx="4211100" cy="377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t>
            </a:r>
            <a:r>
              <a:rPr lang="en" dirty="0"/>
              <a:t>resented by TANGARI MAURO</a:t>
            </a:r>
            <a:endParaRPr dirty="0"/>
          </a:p>
        </p:txBody>
      </p:sp>
      <p:cxnSp>
        <p:nvCxnSpPr>
          <p:cNvPr id="1625" name="Google Shape;1625;p38"/>
          <p:cNvCxnSpPr/>
          <p:nvPr/>
        </p:nvCxnSpPr>
        <p:spPr>
          <a:xfrm>
            <a:off x="717830" y="3535607"/>
            <a:ext cx="3805200" cy="0"/>
          </a:xfrm>
          <a:prstGeom prst="straightConnector1">
            <a:avLst/>
          </a:prstGeom>
          <a:noFill/>
          <a:ln w="28575" cap="flat" cmpd="sng">
            <a:solidFill>
              <a:schemeClr val="dk1"/>
            </a:solidFill>
            <a:prstDash val="solid"/>
            <a:round/>
            <a:headEnd type="none" w="med" len="med"/>
            <a:tailEnd type="none" w="med" len="med"/>
          </a:ln>
        </p:spPr>
      </p:cxnSp>
      <p:grpSp>
        <p:nvGrpSpPr>
          <p:cNvPr id="1626" name="Google Shape;1626;p38"/>
          <p:cNvGrpSpPr/>
          <p:nvPr/>
        </p:nvGrpSpPr>
        <p:grpSpPr>
          <a:xfrm>
            <a:off x="2724182" y="-1866850"/>
            <a:ext cx="2750618" cy="2741916"/>
            <a:chOff x="2724182" y="-1866850"/>
            <a:chExt cx="2750618" cy="2741916"/>
          </a:xfrm>
        </p:grpSpPr>
        <p:sp>
          <p:nvSpPr>
            <p:cNvPr id="1627" name="Google Shape;1627;p3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1628;p38"/>
            <p:cNvGrpSpPr/>
            <p:nvPr/>
          </p:nvGrpSpPr>
          <p:grpSpPr>
            <a:xfrm rot="-5400000" flipH="1">
              <a:off x="2724854" y="-1701422"/>
              <a:ext cx="2575817" cy="2577160"/>
              <a:chOff x="1550275" y="1493275"/>
              <a:chExt cx="1582100" cy="1582925"/>
            </a:xfrm>
          </p:grpSpPr>
          <p:sp>
            <p:nvSpPr>
              <p:cNvPr id="1629" name="Google Shape;1629;p3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43" name="Google Shape;1643;p38"/>
          <p:cNvGrpSpPr/>
          <p:nvPr/>
        </p:nvGrpSpPr>
        <p:grpSpPr>
          <a:xfrm>
            <a:off x="5322392" y="1681199"/>
            <a:ext cx="3363014" cy="1933501"/>
            <a:chOff x="5067767" y="1625852"/>
            <a:chExt cx="3363014" cy="1933501"/>
          </a:xfrm>
        </p:grpSpPr>
        <p:sp>
          <p:nvSpPr>
            <p:cNvPr id="1644" name="Google Shape;1644;p38"/>
            <p:cNvSpPr/>
            <p:nvPr/>
          </p:nvSpPr>
          <p:spPr>
            <a:xfrm>
              <a:off x="8012284" y="2267957"/>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8"/>
            <p:cNvSpPr/>
            <p:nvPr/>
          </p:nvSpPr>
          <p:spPr>
            <a:xfrm>
              <a:off x="7831446" y="2267957"/>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8"/>
            <p:cNvSpPr/>
            <p:nvPr/>
          </p:nvSpPr>
          <p:spPr>
            <a:xfrm>
              <a:off x="7860184" y="2274264"/>
              <a:ext cx="138145" cy="2867"/>
            </a:xfrm>
            <a:custGeom>
              <a:avLst/>
              <a:gdLst/>
              <a:ahLst/>
              <a:cxnLst/>
              <a:rect l="l" t="t" r="r" b="b"/>
              <a:pathLst>
                <a:path w="2168" h="45" extrusionOk="0">
                  <a:moveTo>
                    <a:pt x="23" y="1"/>
                  </a:moveTo>
                  <a:cubicBezTo>
                    <a:pt x="12" y="1"/>
                    <a:pt x="1" y="12"/>
                    <a:pt x="1" y="23"/>
                  </a:cubicBezTo>
                  <a:cubicBezTo>
                    <a:pt x="1" y="34"/>
                    <a:pt x="12" y="45"/>
                    <a:pt x="23" y="45"/>
                  </a:cubicBezTo>
                  <a:lnTo>
                    <a:pt x="2156" y="45"/>
                  </a:lnTo>
                  <a:cubicBezTo>
                    <a:pt x="2167" y="45"/>
                    <a:pt x="2167" y="34"/>
                    <a:pt x="2167" y="23"/>
                  </a:cubicBezTo>
                  <a:cubicBezTo>
                    <a:pt x="2167" y="12"/>
                    <a:pt x="2167" y="1"/>
                    <a:pt x="2156"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8"/>
            <p:cNvSpPr/>
            <p:nvPr/>
          </p:nvSpPr>
          <p:spPr>
            <a:xfrm>
              <a:off x="7831446"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8"/>
            <p:cNvSpPr/>
            <p:nvPr/>
          </p:nvSpPr>
          <p:spPr>
            <a:xfrm>
              <a:off x="7837754" y="2296692"/>
              <a:ext cx="2867" cy="138766"/>
            </a:xfrm>
            <a:custGeom>
              <a:avLst/>
              <a:gdLst/>
              <a:ahLst/>
              <a:cxnLst/>
              <a:rect l="l" t="t" r="r" b="b"/>
              <a:pathLst>
                <a:path w="45" h="2178" extrusionOk="0">
                  <a:moveTo>
                    <a:pt x="23" y="1"/>
                  </a:moveTo>
                  <a:cubicBezTo>
                    <a:pt x="12" y="1"/>
                    <a:pt x="1" y="12"/>
                    <a:pt x="1" y="23"/>
                  </a:cubicBezTo>
                  <a:lnTo>
                    <a:pt x="1" y="2156"/>
                  </a:lnTo>
                  <a:cubicBezTo>
                    <a:pt x="1" y="2167"/>
                    <a:pt x="12" y="2178"/>
                    <a:pt x="23" y="2178"/>
                  </a:cubicBezTo>
                  <a:cubicBezTo>
                    <a:pt x="34" y="2178"/>
                    <a:pt x="45" y="2167"/>
                    <a:pt x="45" y="2156"/>
                  </a:cubicBezTo>
                  <a:lnTo>
                    <a:pt x="45" y="23"/>
                  </a:lnTo>
                  <a:cubicBezTo>
                    <a:pt x="45"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8"/>
            <p:cNvSpPr/>
            <p:nvPr/>
          </p:nvSpPr>
          <p:spPr>
            <a:xfrm>
              <a:off x="7650671" y="2448712"/>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99" y="243"/>
                    <a:pt x="243" y="188"/>
                    <a:pt x="243" y="122"/>
                  </a:cubicBezTo>
                  <a:cubicBezTo>
                    <a:pt x="243" y="56"/>
                    <a:pt x="199"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8"/>
            <p:cNvSpPr/>
            <p:nvPr/>
          </p:nvSpPr>
          <p:spPr>
            <a:xfrm>
              <a:off x="7680110" y="2455020"/>
              <a:ext cx="138081" cy="2867"/>
            </a:xfrm>
            <a:custGeom>
              <a:avLst/>
              <a:gdLst/>
              <a:ahLst/>
              <a:cxnLst/>
              <a:rect l="l" t="t" r="r" b="b"/>
              <a:pathLst>
                <a:path w="2167" h="45" extrusionOk="0">
                  <a:moveTo>
                    <a:pt x="11" y="1"/>
                  </a:moveTo>
                  <a:cubicBezTo>
                    <a:pt x="0" y="1"/>
                    <a:pt x="0" y="12"/>
                    <a:pt x="0" y="23"/>
                  </a:cubicBezTo>
                  <a:cubicBezTo>
                    <a:pt x="0" y="34"/>
                    <a:pt x="0" y="45"/>
                    <a:pt x="11"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8"/>
            <p:cNvSpPr/>
            <p:nvPr/>
          </p:nvSpPr>
          <p:spPr>
            <a:xfrm>
              <a:off x="7650671" y="2628830"/>
              <a:ext cx="15484" cy="15482"/>
            </a:xfrm>
            <a:custGeom>
              <a:avLst/>
              <a:gdLst/>
              <a:ahLst/>
              <a:cxnLst/>
              <a:rect l="l" t="t" r="r" b="b"/>
              <a:pathLst>
                <a:path w="243" h="243" extrusionOk="0">
                  <a:moveTo>
                    <a:pt x="122" y="0"/>
                  </a:moveTo>
                  <a:cubicBezTo>
                    <a:pt x="56" y="0"/>
                    <a:pt x="1" y="55"/>
                    <a:pt x="1" y="121"/>
                  </a:cubicBezTo>
                  <a:cubicBezTo>
                    <a:pt x="1" y="198"/>
                    <a:pt x="56" y="242"/>
                    <a:pt x="122" y="242"/>
                  </a:cubicBezTo>
                  <a:cubicBezTo>
                    <a:pt x="199" y="242"/>
                    <a:pt x="243" y="198"/>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8"/>
            <p:cNvSpPr/>
            <p:nvPr/>
          </p:nvSpPr>
          <p:spPr>
            <a:xfrm>
              <a:off x="7657681" y="2477447"/>
              <a:ext cx="2166" cy="138129"/>
            </a:xfrm>
            <a:custGeom>
              <a:avLst/>
              <a:gdLst/>
              <a:ahLst/>
              <a:cxnLst/>
              <a:rect l="l" t="t" r="r" b="b"/>
              <a:pathLst>
                <a:path w="34" h="2168" extrusionOk="0">
                  <a:moveTo>
                    <a:pt x="12" y="1"/>
                  </a:moveTo>
                  <a:cubicBezTo>
                    <a:pt x="1" y="1"/>
                    <a:pt x="1" y="12"/>
                    <a:pt x="1" y="23"/>
                  </a:cubicBezTo>
                  <a:lnTo>
                    <a:pt x="1" y="2145"/>
                  </a:lnTo>
                  <a:cubicBezTo>
                    <a:pt x="1" y="2156"/>
                    <a:pt x="1" y="2167"/>
                    <a:pt x="12" y="2167"/>
                  </a:cubicBezTo>
                  <a:cubicBezTo>
                    <a:pt x="23" y="2167"/>
                    <a:pt x="34" y="2156"/>
                    <a:pt x="34" y="2145"/>
                  </a:cubicBezTo>
                  <a:lnTo>
                    <a:pt x="34" y="23"/>
                  </a:lnTo>
                  <a:cubicBezTo>
                    <a:pt x="34" y="12"/>
                    <a:pt x="23" y="1"/>
                    <a:pt x="1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8"/>
            <p:cNvSpPr/>
            <p:nvPr/>
          </p:nvSpPr>
          <p:spPr>
            <a:xfrm>
              <a:off x="7470598" y="2628830"/>
              <a:ext cx="15484" cy="15482"/>
            </a:xfrm>
            <a:custGeom>
              <a:avLst/>
              <a:gdLst/>
              <a:ahLst/>
              <a:cxnLst/>
              <a:rect l="l" t="t" r="r" b="b"/>
              <a:pathLst>
                <a:path w="243" h="243" extrusionOk="0">
                  <a:moveTo>
                    <a:pt x="121" y="0"/>
                  </a:moveTo>
                  <a:cubicBezTo>
                    <a:pt x="55" y="0"/>
                    <a:pt x="0" y="55"/>
                    <a:pt x="0" y="121"/>
                  </a:cubicBezTo>
                  <a:cubicBezTo>
                    <a:pt x="0" y="198"/>
                    <a:pt x="55" y="242"/>
                    <a:pt x="121" y="242"/>
                  </a:cubicBezTo>
                  <a:cubicBezTo>
                    <a:pt x="187" y="242"/>
                    <a:pt x="242" y="198"/>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8"/>
            <p:cNvSpPr/>
            <p:nvPr/>
          </p:nvSpPr>
          <p:spPr>
            <a:xfrm>
              <a:off x="7499336" y="2635838"/>
              <a:ext cx="138081" cy="2166"/>
            </a:xfrm>
            <a:custGeom>
              <a:avLst/>
              <a:gdLst/>
              <a:ahLst/>
              <a:cxnLst/>
              <a:rect l="l" t="t" r="r" b="b"/>
              <a:pathLst>
                <a:path w="2167" h="34" extrusionOk="0">
                  <a:moveTo>
                    <a:pt x="22" y="0"/>
                  </a:moveTo>
                  <a:cubicBezTo>
                    <a:pt x="11" y="0"/>
                    <a:pt x="0" y="0"/>
                    <a:pt x="0" y="11"/>
                  </a:cubicBezTo>
                  <a:cubicBezTo>
                    <a:pt x="0" y="22"/>
                    <a:pt x="11" y="33"/>
                    <a:pt x="22" y="33"/>
                  </a:cubicBezTo>
                  <a:lnTo>
                    <a:pt x="2145" y="33"/>
                  </a:lnTo>
                  <a:cubicBezTo>
                    <a:pt x="2156" y="33"/>
                    <a:pt x="2167" y="22"/>
                    <a:pt x="2167" y="11"/>
                  </a:cubicBezTo>
                  <a:cubicBezTo>
                    <a:pt x="2167" y="0"/>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8"/>
            <p:cNvSpPr/>
            <p:nvPr/>
          </p:nvSpPr>
          <p:spPr>
            <a:xfrm>
              <a:off x="7470598" y="2809585"/>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8"/>
            <p:cNvSpPr/>
            <p:nvPr/>
          </p:nvSpPr>
          <p:spPr>
            <a:xfrm>
              <a:off x="7476906" y="2658266"/>
              <a:ext cx="2867" cy="138065"/>
            </a:xfrm>
            <a:custGeom>
              <a:avLst/>
              <a:gdLst/>
              <a:ahLst/>
              <a:cxnLst/>
              <a:rect l="l" t="t" r="r" b="b"/>
              <a:pathLst>
                <a:path w="45" h="2167" extrusionOk="0">
                  <a:moveTo>
                    <a:pt x="22" y="0"/>
                  </a:moveTo>
                  <a:cubicBezTo>
                    <a:pt x="11" y="0"/>
                    <a:pt x="0" y="0"/>
                    <a:pt x="0" y="11"/>
                  </a:cubicBezTo>
                  <a:lnTo>
                    <a:pt x="0" y="2144"/>
                  </a:lnTo>
                  <a:cubicBezTo>
                    <a:pt x="0" y="2155"/>
                    <a:pt x="11" y="2166"/>
                    <a:pt x="22" y="2166"/>
                  </a:cubicBezTo>
                  <a:cubicBezTo>
                    <a:pt x="33" y="2166"/>
                    <a:pt x="44" y="2155"/>
                    <a:pt x="44" y="2144"/>
                  </a:cubicBezTo>
                  <a:lnTo>
                    <a:pt x="44" y="11"/>
                  </a:lnTo>
                  <a:cubicBezTo>
                    <a:pt x="44" y="0"/>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8"/>
            <p:cNvSpPr/>
            <p:nvPr/>
          </p:nvSpPr>
          <p:spPr>
            <a:xfrm>
              <a:off x="7289823" y="2809585"/>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8"/>
            <p:cNvSpPr/>
            <p:nvPr/>
          </p:nvSpPr>
          <p:spPr>
            <a:xfrm>
              <a:off x="7318497" y="2815893"/>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8"/>
            <p:cNvSpPr/>
            <p:nvPr/>
          </p:nvSpPr>
          <p:spPr>
            <a:xfrm>
              <a:off x="7289823" y="2990340"/>
              <a:ext cx="15420" cy="15482"/>
            </a:xfrm>
            <a:custGeom>
              <a:avLst/>
              <a:gdLst/>
              <a:ahLst/>
              <a:cxnLst/>
              <a:rect l="l" t="t" r="r" b="b"/>
              <a:pathLst>
                <a:path w="242" h="243" extrusionOk="0">
                  <a:moveTo>
                    <a:pt x="121" y="1"/>
                  </a:moveTo>
                  <a:cubicBezTo>
                    <a:pt x="55" y="1"/>
                    <a:pt x="0" y="45"/>
                    <a:pt x="0" y="122"/>
                  </a:cubicBezTo>
                  <a:cubicBezTo>
                    <a:pt x="0" y="188"/>
                    <a:pt x="55" y="243"/>
                    <a:pt x="121" y="243"/>
                  </a:cubicBezTo>
                  <a:cubicBezTo>
                    <a:pt x="187" y="243"/>
                    <a:pt x="242" y="188"/>
                    <a:pt x="242" y="122"/>
                  </a:cubicBezTo>
                  <a:cubicBezTo>
                    <a:pt x="242" y="45"/>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8"/>
            <p:cNvSpPr/>
            <p:nvPr/>
          </p:nvSpPr>
          <p:spPr>
            <a:xfrm>
              <a:off x="7296131" y="2838320"/>
              <a:ext cx="2867" cy="138065"/>
            </a:xfrm>
            <a:custGeom>
              <a:avLst/>
              <a:gdLst/>
              <a:ahLst/>
              <a:cxnLst/>
              <a:rect l="l" t="t" r="r" b="b"/>
              <a:pathLst>
                <a:path w="45" h="2167" extrusionOk="0">
                  <a:moveTo>
                    <a:pt x="22" y="0"/>
                  </a:moveTo>
                  <a:cubicBezTo>
                    <a:pt x="11" y="0"/>
                    <a:pt x="0" y="11"/>
                    <a:pt x="0" y="22"/>
                  </a:cubicBezTo>
                  <a:lnTo>
                    <a:pt x="0" y="2156"/>
                  </a:lnTo>
                  <a:cubicBezTo>
                    <a:pt x="0" y="2156"/>
                    <a:pt x="11" y="2167"/>
                    <a:pt x="22" y="2167"/>
                  </a:cubicBezTo>
                  <a:cubicBezTo>
                    <a:pt x="33" y="2167"/>
                    <a:pt x="44" y="2156"/>
                    <a:pt x="44" y="2156"/>
                  </a:cubicBezTo>
                  <a:lnTo>
                    <a:pt x="44" y="22"/>
                  </a:lnTo>
                  <a:cubicBezTo>
                    <a:pt x="44" y="11"/>
                    <a:pt x="33" y="0"/>
                    <a:pt x="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8"/>
            <p:cNvSpPr/>
            <p:nvPr/>
          </p:nvSpPr>
          <p:spPr>
            <a:xfrm>
              <a:off x="7289823" y="3170395"/>
              <a:ext cx="15420" cy="15482"/>
            </a:xfrm>
            <a:custGeom>
              <a:avLst/>
              <a:gdLst/>
              <a:ahLst/>
              <a:cxnLst/>
              <a:rect l="l" t="t" r="r" b="b"/>
              <a:pathLst>
                <a:path w="242"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8"/>
            <p:cNvSpPr/>
            <p:nvPr/>
          </p:nvSpPr>
          <p:spPr>
            <a:xfrm>
              <a:off x="7296131" y="3019075"/>
              <a:ext cx="2867" cy="138065"/>
            </a:xfrm>
            <a:custGeom>
              <a:avLst/>
              <a:gdLst/>
              <a:ahLst/>
              <a:cxnLst/>
              <a:rect l="l" t="t" r="r" b="b"/>
              <a:pathLst>
                <a:path w="45" h="2167" extrusionOk="0">
                  <a:moveTo>
                    <a:pt x="22" y="1"/>
                  </a:moveTo>
                  <a:cubicBezTo>
                    <a:pt x="11" y="1"/>
                    <a:pt x="0" y="12"/>
                    <a:pt x="0" y="23"/>
                  </a:cubicBezTo>
                  <a:lnTo>
                    <a:pt x="0" y="2145"/>
                  </a:lnTo>
                  <a:cubicBezTo>
                    <a:pt x="0" y="2156"/>
                    <a:pt x="11" y="2167"/>
                    <a:pt x="22" y="2167"/>
                  </a:cubicBezTo>
                  <a:cubicBezTo>
                    <a:pt x="33" y="2167"/>
                    <a:pt x="44" y="2156"/>
                    <a:pt x="44" y="2145"/>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8"/>
            <p:cNvSpPr/>
            <p:nvPr/>
          </p:nvSpPr>
          <p:spPr>
            <a:xfrm>
              <a:off x="7109686" y="3170395"/>
              <a:ext cx="15484" cy="15482"/>
            </a:xfrm>
            <a:custGeom>
              <a:avLst/>
              <a:gdLst/>
              <a:ahLst/>
              <a:cxnLst/>
              <a:rect l="l" t="t" r="r" b="b"/>
              <a:pathLst>
                <a:path w="243" h="243" extrusionOk="0">
                  <a:moveTo>
                    <a:pt x="122" y="1"/>
                  </a:moveTo>
                  <a:cubicBezTo>
                    <a:pt x="45" y="1"/>
                    <a:pt x="1" y="56"/>
                    <a:pt x="1" y="122"/>
                  </a:cubicBezTo>
                  <a:cubicBezTo>
                    <a:pt x="1" y="188"/>
                    <a:pt x="45"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8"/>
            <p:cNvSpPr/>
            <p:nvPr/>
          </p:nvSpPr>
          <p:spPr>
            <a:xfrm>
              <a:off x="7138424" y="3176702"/>
              <a:ext cx="138145" cy="2867"/>
            </a:xfrm>
            <a:custGeom>
              <a:avLst/>
              <a:gdLst/>
              <a:ahLst/>
              <a:cxnLst/>
              <a:rect l="l" t="t" r="r" b="b"/>
              <a:pathLst>
                <a:path w="2168" h="45" extrusionOk="0">
                  <a:moveTo>
                    <a:pt x="12" y="1"/>
                  </a:moveTo>
                  <a:cubicBezTo>
                    <a:pt x="12" y="1"/>
                    <a:pt x="1" y="12"/>
                    <a:pt x="1" y="23"/>
                  </a:cubicBezTo>
                  <a:cubicBezTo>
                    <a:pt x="1" y="34"/>
                    <a:pt x="12" y="45"/>
                    <a:pt x="1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8"/>
            <p:cNvSpPr/>
            <p:nvPr/>
          </p:nvSpPr>
          <p:spPr>
            <a:xfrm>
              <a:off x="6928911" y="3170395"/>
              <a:ext cx="15484" cy="15482"/>
            </a:xfrm>
            <a:custGeom>
              <a:avLst/>
              <a:gdLst/>
              <a:ahLst/>
              <a:cxnLst/>
              <a:rect l="l" t="t" r="r" b="b"/>
              <a:pathLst>
                <a:path w="243" h="243" extrusionOk="0">
                  <a:moveTo>
                    <a:pt x="121" y="1"/>
                  </a:moveTo>
                  <a:cubicBezTo>
                    <a:pt x="56" y="1"/>
                    <a:pt x="1" y="56"/>
                    <a:pt x="1" y="122"/>
                  </a:cubicBezTo>
                  <a:cubicBezTo>
                    <a:pt x="1" y="188"/>
                    <a:pt x="56"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8"/>
            <p:cNvSpPr/>
            <p:nvPr/>
          </p:nvSpPr>
          <p:spPr>
            <a:xfrm>
              <a:off x="6957649" y="3176702"/>
              <a:ext cx="138081" cy="2867"/>
            </a:xfrm>
            <a:custGeom>
              <a:avLst/>
              <a:gdLst/>
              <a:ahLst/>
              <a:cxnLst/>
              <a:rect l="l" t="t" r="r" b="b"/>
              <a:pathLst>
                <a:path w="2167" h="45" extrusionOk="0">
                  <a:moveTo>
                    <a:pt x="22" y="1"/>
                  </a:moveTo>
                  <a:cubicBezTo>
                    <a:pt x="11" y="1"/>
                    <a:pt x="0" y="12"/>
                    <a:pt x="0" y="23"/>
                  </a:cubicBezTo>
                  <a:cubicBezTo>
                    <a:pt x="0" y="34"/>
                    <a:pt x="11" y="45"/>
                    <a:pt x="22"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8"/>
            <p:cNvSpPr/>
            <p:nvPr/>
          </p:nvSpPr>
          <p:spPr>
            <a:xfrm>
              <a:off x="6748136" y="3170395"/>
              <a:ext cx="15484" cy="15482"/>
            </a:xfrm>
            <a:custGeom>
              <a:avLst/>
              <a:gdLst/>
              <a:ahLst/>
              <a:cxnLst/>
              <a:rect l="l" t="t" r="r" b="b"/>
              <a:pathLst>
                <a:path w="243" h="243" extrusionOk="0">
                  <a:moveTo>
                    <a:pt x="121" y="1"/>
                  </a:moveTo>
                  <a:cubicBezTo>
                    <a:pt x="55" y="1"/>
                    <a:pt x="0" y="56"/>
                    <a:pt x="0" y="122"/>
                  </a:cubicBezTo>
                  <a:cubicBezTo>
                    <a:pt x="0" y="188"/>
                    <a:pt x="55" y="243"/>
                    <a:pt x="121" y="243"/>
                  </a:cubicBezTo>
                  <a:cubicBezTo>
                    <a:pt x="187" y="243"/>
                    <a:pt x="242" y="188"/>
                    <a:pt x="242" y="122"/>
                  </a:cubicBezTo>
                  <a:cubicBezTo>
                    <a:pt x="242" y="56"/>
                    <a:pt x="187" y="1"/>
                    <a:pt x="121"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8"/>
            <p:cNvSpPr/>
            <p:nvPr/>
          </p:nvSpPr>
          <p:spPr>
            <a:xfrm>
              <a:off x="6567999" y="3170395"/>
              <a:ext cx="15484" cy="15482"/>
            </a:xfrm>
            <a:custGeom>
              <a:avLst/>
              <a:gdLst/>
              <a:ahLst/>
              <a:cxnLst/>
              <a:rect l="l" t="t" r="r" b="b"/>
              <a:pathLst>
                <a:path w="243" h="243" extrusionOk="0">
                  <a:moveTo>
                    <a:pt x="122" y="1"/>
                  </a:moveTo>
                  <a:cubicBezTo>
                    <a:pt x="56" y="1"/>
                    <a:pt x="1" y="56"/>
                    <a:pt x="1" y="122"/>
                  </a:cubicBezTo>
                  <a:cubicBezTo>
                    <a:pt x="1" y="188"/>
                    <a:pt x="56" y="243"/>
                    <a:pt x="122" y="243"/>
                  </a:cubicBezTo>
                  <a:cubicBezTo>
                    <a:pt x="188" y="243"/>
                    <a:pt x="243" y="188"/>
                    <a:pt x="243" y="122"/>
                  </a:cubicBezTo>
                  <a:cubicBezTo>
                    <a:pt x="243" y="56"/>
                    <a:pt x="188" y="1"/>
                    <a:pt x="1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8"/>
            <p:cNvSpPr/>
            <p:nvPr/>
          </p:nvSpPr>
          <p:spPr>
            <a:xfrm>
              <a:off x="6596737" y="3176702"/>
              <a:ext cx="138145" cy="2867"/>
            </a:xfrm>
            <a:custGeom>
              <a:avLst/>
              <a:gdLst/>
              <a:ahLst/>
              <a:cxnLst/>
              <a:rect l="l" t="t" r="r" b="b"/>
              <a:pathLst>
                <a:path w="2168" h="45" extrusionOk="0">
                  <a:moveTo>
                    <a:pt x="23" y="1"/>
                  </a:moveTo>
                  <a:cubicBezTo>
                    <a:pt x="12" y="1"/>
                    <a:pt x="1" y="12"/>
                    <a:pt x="1" y="23"/>
                  </a:cubicBezTo>
                  <a:cubicBezTo>
                    <a:pt x="1" y="34"/>
                    <a:pt x="12" y="45"/>
                    <a:pt x="23" y="45"/>
                  </a:cubicBezTo>
                  <a:lnTo>
                    <a:pt x="2145" y="45"/>
                  </a:lnTo>
                  <a:cubicBezTo>
                    <a:pt x="2156" y="45"/>
                    <a:pt x="2167" y="34"/>
                    <a:pt x="2167" y="23"/>
                  </a:cubicBezTo>
                  <a:cubicBezTo>
                    <a:pt x="2167" y="12"/>
                    <a:pt x="2156" y="1"/>
                    <a:pt x="2145"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8"/>
            <p:cNvSpPr/>
            <p:nvPr/>
          </p:nvSpPr>
          <p:spPr>
            <a:xfrm>
              <a:off x="7650671" y="3351213"/>
              <a:ext cx="15484" cy="15482"/>
            </a:xfrm>
            <a:custGeom>
              <a:avLst/>
              <a:gdLst/>
              <a:ahLst/>
              <a:cxnLst/>
              <a:rect l="l" t="t" r="r" b="b"/>
              <a:pathLst>
                <a:path w="243" h="243" extrusionOk="0">
                  <a:moveTo>
                    <a:pt x="122" y="0"/>
                  </a:moveTo>
                  <a:cubicBezTo>
                    <a:pt x="56" y="0"/>
                    <a:pt x="1" y="55"/>
                    <a:pt x="1" y="121"/>
                  </a:cubicBezTo>
                  <a:cubicBezTo>
                    <a:pt x="1" y="187"/>
                    <a:pt x="56" y="242"/>
                    <a:pt x="122" y="242"/>
                  </a:cubicBezTo>
                  <a:cubicBezTo>
                    <a:pt x="199" y="242"/>
                    <a:pt x="243" y="187"/>
                    <a:pt x="243" y="121"/>
                  </a:cubicBezTo>
                  <a:cubicBezTo>
                    <a:pt x="243" y="55"/>
                    <a:pt x="199"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8"/>
            <p:cNvSpPr/>
            <p:nvPr/>
          </p:nvSpPr>
          <p:spPr>
            <a:xfrm>
              <a:off x="7470598"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8"/>
            <p:cNvSpPr/>
            <p:nvPr/>
          </p:nvSpPr>
          <p:spPr>
            <a:xfrm>
              <a:off x="7499336"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8"/>
            <p:cNvSpPr/>
            <p:nvPr/>
          </p:nvSpPr>
          <p:spPr>
            <a:xfrm>
              <a:off x="7289823" y="3351213"/>
              <a:ext cx="15420" cy="15482"/>
            </a:xfrm>
            <a:custGeom>
              <a:avLst/>
              <a:gdLst/>
              <a:ahLst/>
              <a:cxnLst/>
              <a:rect l="l" t="t" r="r" b="b"/>
              <a:pathLst>
                <a:path w="242"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8"/>
            <p:cNvSpPr/>
            <p:nvPr/>
          </p:nvSpPr>
          <p:spPr>
            <a:xfrm>
              <a:off x="7318497" y="3357521"/>
              <a:ext cx="138846" cy="2867"/>
            </a:xfrm>
            <a:custGeom>
              <a:avLst/>
              <a:gdLst/>
              <a:ahLst/>
              <a:cxnLst/>
              <a:rect l="l" t="t" r="r" b="b"/>
              <a:pathLst>
                <a:path w="2179" h="45" extrusionOk="0">
                  <a:moveTo>
                    <a:pt x="23" y="0"/>
                  </a:moveTo>
                  <a:cubicBezTo>
                    <a:pt x="12" y="0"/>
                    <a:pt x="1" y="11"/>
                    <a:pt x="1" y="22"/>
                  </a:cubicBezTo>
                  <a:cubicBezTo>
                    <a:pt x="1" y="33"/>
                    <a:pt x="12" y="44"/>
                    <a:pt x="23"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8"/>
            <p:cNvSpPr/>
            <p:nvPr/>
          </p:nvSpPr>
          <p:spPr>
            <a:xfrm>
              <a:off x="7109686" y="3351213"/>
              <a:ext cx="15484" cy="15482"/>
            </a:xfrm>
            <a:custGeom>
              <a:avLst/>
              <a:gdLst/>
              <a:ahLst/>
              <a:cxnLst/>
              <a:rect l="l" t="t" r="r" b="b"/>
              <a:pathLst>
                <a:path w="243" h="243" extrusionOk="0">
                  <a:moveTo>
                    <a:pt x="122" y="0"/>
                  </a:moveTo>
                  <a:cubicBezTo>
                    <a:pt x="45" y="0"/>
                    <a:pt x="1" y="55"/>
                    <a:pt x="1" y="121"/>
                  </a:cubicBezTo>
                  <a:cubicBezTo>
                    <a:pt x="1" y="187"/>
                    <a:pt x="45" y="242"/>
                    <a:pt x="122" y="242"/>
                  </a:cubicBezTo>
                  <a:cubicBezTo>
                    <a:pt x="188" y="242"/>
                    <a:pt x="243" y="187"/>
                    <a:pt x="243" y="121"/>
                  </a:cubicBezTo>
                  <a:cubicBezTo>
                    <a:pt x="243" y="55"/>
                    <a:pt x="188" y="0"/>
                    <a:pt x="122"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8"/>
            <p:cNvSpPr/>
            <p:nvPr/>
          </p:nvSpPr>
          <p:spPr>
            <a:xfrm>
              <a:off x="7138424" y="3357521"/>
              <a:ext cx="138145" cy="2867"/>
            </a:xfrm>
            <a:custGeom>
              <a:avLst/>
              <a:gdLst/>
              <a:ahLst/>
              <a:cxnLst/>
              <a:rect l="l" t="t" r="r" b="b"/>
              <a:pathLst>
                <a:path w="2168" h="45" extrusionOk="0">
                  <a:moveTo>
                    <a:pt x="12" y="0"/>
                  </a:moveTo>
                  <a:cubicBezTo>
                    <a:pt x="12" y="0"/>
                    <a:pt x="1" y="11"/>
                    <a:pt x="1" y="22"/>
                  </a:cubicBezTo>
                  <a:cubicBezTo>
                    <a:pt x="1" y="33"/>
                    <a:pt x="12" y="44"/>
                    <a:pt x="1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8"/>
            <p:cNvSpPr/>
            <p:nvPr/>
          </p:nvSpPr>
          <p:spPr>
            <a:xfrm>
              <a:off x="7115994" y="3199129"/>
              <a:ext cx="2166" cy="138129"/>
            </a:xfrm>
            <a:custGeom>
              <a:avLst/>
              <a:gdLst/>
              <a:ahLst/>
              <a:cxnLst/>
              <a:rect l="l" t="t" r="r" b="b"/>
              <a:pathLst>
                <a:path w="34" h="2168" extrusionOk="0">
                  <a:moveTo>
                    <a:pt x="23" y="1"/>
                  </a:moveTo>
                  <a:cubicBezTo>
                    <a:pt x="12" y="1"/>
                    <a:pt x="1" y="12"/>
                    <a:pt x="1" y="23"/>
                  </a:cubicBezTo>
                  <a:lnTo>
                    <a:pt x="1" y="2156"/>
                  </a:lnTo>
                  <a:cubicBezTo>
                    <a:pt x="1" y="2167"/>
                    <a:pt x="12" y="2167"/>
                    <a:pt x="23" y="2167"/>
                  </a:cubicBezTo>
                  <a:cubicBezTo>
                    <a:pt x="34" y="2167"/>
                    <a:pt x="34" y="2167"/>
                    <a:pt x="34" y="2156"/>
                  </a:cubicBezTo>
                  <a:lnTo>
                    <a:pt x="34" y="23"/>
                  </a:lnTo>
                  <a:cubicBezTo>
                    <a:pt x="34" y="12"/>
                    <a:pt x="34" y="1"/>
                    <a:pt x="23"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8"/>
            <p:cNvSpPr/>
            <p:nvPr/>
          </p:nvSpPr>
          <p:spPr>
            <a:xfrm>
              <a:off x="6928911" y="3351213"/>
              <a:ext cx="15484" cy="15482"/>
            </a:xfrm>
            <a:custGeom>
              <a:avLst/>
              <a:gdLst/>
              <a:ahLst/>
              <a:cxnLst/>
              <a:rect l="l" t="t" r="r" b="b"/>
              <a:pathLst>
                <a:path w="243" h="243" extrusionOk="0">
                  <a:moveTo>
                    <a:pt x="121" y="0"/>
                  </a:moveTo>
                  <a:cubicBezTo>
                    <a:pt x="56" y="0"/>
                    <a:pt x="1" y="55"/>
                    <a:pt x="1" y="121"/>
                  </a:cubicBezTo>
                  <a:cubicBezTo>
                    <a:pt x="1" y="187"/>
                    <a:pt x="56"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8"/>
            <p:cNvSpPr/>
            <p:nvPr/>
          </p:nvSpPr>
          <p:spPr>
            <a:xfrm>
              <a:off x="6957649" y="3357521"/>
              <a:ext cx="138081" cy="2867"/>
            </a:xfrm>
            <a:custGeom>
              <a:avLst/>
              <a:gdLst/>
              <a:ahLst/>
              <a:cxnLst/>
              <a:rect l="l" t="t" r="r" b="b"/>
              <a:pathLst>
                <a:path w="2167" h="45" extrusionOk="0">
                  <a:moveTo>
                    <a:pt x="22" y="0"/>
                  </a:moveTo>
                  <a:cubicBezTo>
                    <a:pt x="11" y="0"/>
                    <a:pt x="0" y="11"/>
                    <a:pt x="0" y="22"/>
                  </a:cubicBezTo>
                  <a:cubicBezTo>
                    <a:pt x="0" y="33"/>
                    <a:pt x="11" y="44"/>
                    <a:pt x="22" y="44"/>
                  </a:cubicBezTo>
                  <a:lnTo>
                    <a:pt x="2145" y="44"/>
                  </a:lnTo>
                  <a:cubicBezTo>
                    <a:pt x="2156" y="44"/>
                    <a:pt x="2167" y="33"/>
                    <a:pt x="2167" y="22"/>
                  </a:cubicBezTo>
                  <a:cubicBezTo>
                    <a:pt x="2167" y="11"/>
                    <a:pt x="2156" y="0"/>
                    <a:pt x="2145"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38"/>
            <p:cNvSpPr/>
            <p:nvPr/>
          </p:nvSpPr>
          <p:spPr>
            <a:xfrm>
              <a:off x="6935219"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8"/>
            <p:cNvSpPr/>
            <p:nvPr/>
          </p:nvSpPr>
          <p:spPr>
            <a:xfrm>
              <a:off x="6748136" y="3351213"/>
              <a:ext cx="15484" cy="15482"/>
            </a:xfrm>
            <a:custGeom>
              <a:avLst/>
              <a:gdLst/>
              <a:ahLst/>
              <a:cxnLst/>
              <a:rect l="l" t="t" r="r" b="b"/>
              <a:pathLst>
                <a:path w="243" h="243" extrusionOk="0">
                  <a:moveTo>
                    <a:pt x="121" y="0"/>
                  </a:moveTo>
                  <a:cubicBezTo>
                    <a:pt x="55" y="0"/>
                    <a:pt x="0" y="55"/>
                    <a:pt x="0" y="121"/>
                  </a:cubicBezTo>
                  <a:cubicBezTo>
                    <a:pt x="0" y="187"/>
                    <a:pt x="55" y="242"/>
                    <a:pt x="121" y="242"/>
                  </a:cubicBezTo>
                  <a:cubicBezTo>
                    <a:pt x="187" y="242"/>
                    <a:pt x="242" y="187"/>
                    <a:pt x="242" y="121"/>
                  </a:cubicBezTo>
                  <a:cubicBezTo>
                    <a:pt x="242" y="55"/>
                    <a:pt x="187" y="0"/>
                    <a:pt x="121"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8"/>
            <p:cNvSpPr/>
            <p:nvPr/>
          </p:nvSpPr>
          <p:spPr>
            <a:xfrm>
              <a:off x="6776874" y="3357521"/>
              <a:ext cx="138782" cy="2867"/>
            </a:xfrm>
            <a:custGeom>
              <a:avLst/>
              <a:gdLst/>
              <a:ahLst/>
              <a:cxnLst/>
              <a:rect l="l" t="t" r="r" b="b"/>
              <a:pathLst>
                <a:path w="2178" h="45" extrusionOk="0">
                  <a:moveTo>
                    <a:pt x="22" y="0"/>
                  </a:moveTo>
                  <a:cubicBezTo>
                    <a:pt x="11" y="0"/>
                    <a:pt x="0" y="11"/>
                    <a:pt x="0" y="22"/>
                  </a:cubicBezTo>
                  <a:cubicBezTo>
                    <a:pt x="0" y="33"/>
                    <a:pt x="11" y="44"/>
                    <a:pt x="22" y="44"/>
                  </a:cubicBezTo>
                  <a:lnTo>
                    <a:pt x="2156" y="44"/>
                  </a:lnTo>
                  <a:cubicBezTo>
                    <a:pt x="2167" y="44"/>
                    <a:pt x="2178" y="33"/>
                    <a:pt x="2178" y="22"/>
                  </a:cubicBezTo>
                  <a:cubicBezTo>
                    <a:pt x="2178" y="11"/>
                    <a:pt x="2167" y="0"/>
                    <a:pt x="2156" y="0"/>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8"/>
            <p:cNvSpPr/>
            <p:nvPr/>
          </p:nvSpPr>
          <p:spPr>
            <a:xfrm>
              <a:off x="6754445" y="3199129"/>
              <a:ext cx="2867" cy="138129"/>
            </a:xfrm>
            <a:custGeom>
              <a:avLst/>
              <a:gdLst/>
              <a:ahLst/>
              <a:cxnLst/>
              <a:rect l="l" t="t" r="r" b="b"/>
              <a:pathLst>
                <a:path w="45" h="2168" extrusionOk="0">
                  <a:moveTo>
                    <a:pt x="22" y="1"/>
                  </a:moveTo>
                  <a:cubicBezTo>
                    <a:pt x="11" y="1"/>
                    <a:pt x="0" y="12"/>
                    <a:pt x="0" y="23"/>
                  </a:cubicBezTo>
                  <a:lnTo>
                    <a:pt x="0" y="2156"/>
                  </a:lnTo>
                  <a:cubicBezTo>
                    <a:pt x="0" y="2167"/>
                    <a:pt x="11" y="2167"/>
                    <a:pt x="22" y="2167"/>
                  </a:cubicBezTo>
                  <a:cubicBezTo>
                    <a:pt x="33" y="2167"/>
                    <a:pt x="44" y="2167"/>
                    <a:pt x="44" y="2156"/>
                  </a:cubicBezTo>
                  <a:lnTo>
                    <a:pt x="44" y="23"/>
                  </a:lnTo>
                  <a:cubicBezTo>
                    <a:pt x="44" y="12"/>
                    <a:pt x="33" y="1"/>
                    <a:pt x="22" y="1"/>
                  </a:cubicBezTo>
                  <a:close/>
                </a:path>
              </a:pathLst>
            </a:custGeom>
            <a:solidFill>
              <a:srgbClr val="000D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38"/>
            <p:cNvSpPr/>
            <p:nvPr/>
          </p:nvSpPr>
          <p:spPr>
            <a:xfrm>
              <a:off x="5067767" y="1625852"/>
              <a:ext cx="3363014" cy="1880220"/>
            </a:xfrm>
            <a:custGeom>
              <a:avLst/>
              <a:gdLst/>
              <a:ahLst/>
              <a:cxnLst/>
              <a:rect l="l" t="t" r="r" b="b"/>
              <a:pathLst>
                <a:path w="52778" h="29511" extrusionOk="0">
                  <a:moveTo>
                    <a:pt x="51865" y="0"/>
                  </a:moveTo>
                  <a:cubicBezTo>
                    <a:pt x="51839" y="0"/>
                    <a:pt x="51812" y="2"/>
                    <a:pt x="51786" y="5"/>
                  </a:cubicBezTo>
                  <a:lnTo>
                    <a:pt x="48091" y="522"/>
                  </a:lnTo>
                  <a:cubicBezTo>
                    <a:pt x="47563" y="588"/>
                    <a:pt x="47376" y="1259"/>
                    <a:pt x="47794" y="1600"/>
                  </a:cubicBezTo>
                  <a:lnTo>
                    <a:pt x="48157" y="1897"/>
                  </a:lnTo>
                  <a:cubicBezTo>
                    <a:pt x="48245" y="1963"/>
                    <a:pt x="48256" y="2095"/>
                    <a:pt x="48190" y="2183"/>
                  </a:cubicBezTo>
                  <a:lnTo>
                    <a:pt x="29044" y="25892"/>
                  </a:lnTo>
                  <a:cubicBezTo>
                    <a:pt x="28923" y="26041"/>
                    <a:pt x="28747" y="26115"/>
                    <a:pt x="28571" y="26115"/>
                  </a:cubicBezTo>
                  <a:cubicBezTo>
                    <a:pt x="28395" y="26115"/>
                    <a:pt x="28219" y="26041"/>
                    <a:pt x="28098" y="25892"/>
                  </a:cubicBezTo>
                  <a:lnTo>
                    <a:pt x="16727" y="11816"/>
                  </a:lnTo>
                  <a:cubicBezTo>
                    <a:pt x="16413" y="11426"/>
                    <a:pt x="15960" y="11231"/>
                    <a:pt x="15506" y="11231"/>
                  </a:cubicBezTo>
                  <a:cubicBezTo>
                    <a:pt x="15052" y="11231"/>
                    <a:pt x="14599" y="11426"/>
                    <a:pt x="14285" y="11816"/>
                  </a:cubicBezTo>
                  <a:lnTo>
                    <a:pt x="0" y="29511"/>
                  </a:lnTo>
                  <a:lnTo>
                    <a:pt x="4894" y="29511"/>
                  </a:lnTo>
                  <a:lnTo>
                    <a:pt x="15033" y="16952"/>
                  </a:lnTo>
                  <a:cubicBezTo>
                    <a:pt x="15154" y="16803"/>
                    <a:pt x="15330" y="16729"/>
                    <a:pt x="15507" y="16729"/>
                  </a:cubicBezTo>
                  <a:cubicBezTo>
                    <a:pt x="15685" y="16729"/>
                    <a:pt x="15863" y="16803"/>
                    <a:pt x="15990" y="16952"/>
                  </a:cubicBezTo>
                  <a:lnTo>
                    <a:pt x="26129" y="29511"/>
                  </a:lnTo>
                  <a:lnTo>
                    <a:pt x="31023" y="29511"/>
                  </a:lnTo>
                  <a:lnTo>
                    <a:pt x="51159" y="4580"/>
                  </a:lnTo>
                  <a:cubicBezTo>
                    <a:pt x="51197" y="4530"/>
                    <a:pt x="51252" y="4505"/>
                    <a:pt x="51309" y="4505"/>
                  </a:cubicBezTo>
                  <a:cubicBezTo>
                    <a:pt x="51352" y="4505"/>
                    <a:pt x="51396" y="4519"/>
                    <a:pt x="51434" y="4547"/>
                  </a:cubicBezTo>
                  <a:lnTo>
                    <a:pt x="51753" y="4811"/>
                  </a:lnTo>
                  <a:cubicBezTo>
                    <a:pt x="51870" y="4904"/>
                    <a:pt x="52003" y="4945"/>
                    <a:pt x="52133" y="4945"/>
                  </a:cubicBezTo>
                  <a:cubicBezTo>
                    <a:pt x="52465" y="4945"/>
                    <a:pt x="52777" y="4674"/>
                    <a:pt x="52753" y="4294"/>
                  </a:cubicBezTo>
                  <a:lnTo>
                    <a:pt x="52478" y="566"/>
                  </a:lnTo>
                  <a:cubicBezTo>
                    <a:pt x="52458" y="241"/>
                    <a:pt x="52184" y="0"/>
                    <a:pt x="518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38"/>
            <p:cNvSpPr/>
            <p:nvPr/>
          </p:nvSpPr>
          <p:spPr>
            <a:xfrm>
              <a:off x="5260457" y="2566582"/>
              <a:ext cx="641214" cy="775572"/>
            </a:xfrm>
            <a:custGeom>
              <a:avLst/>
              <a:gdLst/>
              <a:ahLst/>
              <a:cxnLst/>
              <a:rect l="l" t="t" r="r" b="b"/>
              <a:pathLst>
                <a:path w="10063" h="12173" extrusionOk="0">
                  <a:moveTo>
                    <a:pt x="9632" y="1"/>
                  </a:moveTo>
                  <a:cubicBezTo>
                    <a:pt x="9521" y="1"/>
                    <a:pt x="9411" y="48"/>
                    <a:pt x="9337" y="141"/>
                  </a:cubicBezTo>
                  <a:lnTo>
                    <a:pt x="132" y="11556"/>
                  </a:lnTo>
                  <a:cubicBezTo>
                    <a:pt x="0" y="11710"/>
                    <a:pt x="22" y="11952"/>
                    <a:pt x="187" y="12084"/>
                  </a:cubicBezTo>
                  <a:cubicBezTo>
                    <a:pt x="253" y="12150"/>
                    <a:pt x="341" y="12172"/>
                    <a:pt x="429" y="12172"/>
                  </a:cubicBezTo>
                  <a:cubicBezTo>
                    <a:pt x="539" y="12172"/>
                    <a:pt x="649" y="12128"/>
                    <a:pt x="726" y="12029"/>
                  </a:cubicBezTo>
                  <a:lnTo>
                    <a:pt x="9931" y="625"/>
                  </a:lnTo>
                  <a:cubicBezTo>
                    <a:pt x="10063" y="460"/>
                    <a:pt x="10041" y="218"/>
                    <a:pt x="9876" y="86"/>
                  </a:cubicBezTo>
                  <a:cubicBezTo>
                    <a:pt x="9804" y="29"/>
                    <a:pt x="9718" y="1"/>
                    <a:pt x="963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8"/>
            <p:cNvSpPr/>
            <p:nvPr/>
          </p:nvSpPr>
          <p:spPr>
            <a:xfrm>
              <a:off x="7518261" y="1829098"/>
              <a:ext cx="641915" cy="775955"/>
            </a:xfrm>
            <a:custGeom>
              <a:avLst/>
              <a:gdLst/>
              <a:ahLst/>
              <a:cxnLst/>
              <a:rect l="l" t="t" r="r" b="b"/>
              <a:pathLst>
                <a:path w="10074" h="12179" extrusionOk="0">
                  <a:moveTo>
                    <a:pt x="9653" y="0"/>
                  </a:moveTo>
                  <a:cubicBezTo>
                    <a:pt x="9539" y="0"/>
                    <a:pt x="9425" y="51"/>
                    <a:pt x="9348" y="147"/>
                  </a:cubicBezTo>
                  <a:lnTo>
                    <a:pt x="132" y="11551"/>
                  </a:lnTo>
                  <a:cubicBezTo>
                    <a:pt x="0" y="11716"/>
                    <a:pt x="33" y="11958"/>
                    <a:pt x="198" y="12090"/>
                  </a:cubicBezTo>
                  <a:cubicBezTo>
                    <a:pt x="264" y="12145"/>
                    <a:pt x="352" y="12178"/>
                    <a:pt x="429" y="12178"/>
                  </a:cubicBezTo>
                  <a:cubicBezTo>
                    <a:pt x="539" y="12178"/>
                    <a:pt x="649" y="12123"/>
                    <a:pt x="726" y="12035"/>
                  </a:cubicBezTo>
                  <a:lnTo>
                    <a:pt x="9942" y="620"/>
                  </a:lnTo>
                  <a:cubicBezTo>
                    <a:pt x="10074" y="455"/>
                    <a:pt x="10041" y="213"/>
                    <a:pt x="9887" y="81"/>
                  </a:cubicBezTo>
                  <a:cubicBezTo>
                    <a:pt x="9818" y="26"/>
                    <a:pt x="9735" y="0"/>
                    <a:pt x="9653"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8"/>
            <p:cNvSpPr/>
            <p:nvPr/>
          </p:nvSpPr>
          <p:spPr>
            <a:xfrm>
              <a:off x="6171874" y="3467495"/>
              <a:ext cx="2113997" cy="91859"/>
            </a:xfrm>
            <a:custGeom>
              <a:avLst/>
              <a:gdLst/>
              <a:ahLst/>
              <a:cxnLst/>
              <a:rect l="l" t="t" r="r" b="b"/>
              <a:pathLst>
                <a:path w="27153" h="1442" extrusionOk="0">
                  <a:moveTo>
                    <a:pt x="13571" y="1"/>
                  </a:moveTo>
                  <a:cubicBezTo>
                    <a:pt x="6082" y="1"/>
                    <a:pt x="1" y="320"/>
                    <a:pt x="1" y="716"/>
                  </a:cubicBezTo>
                  <a:cubicBezTo>
                    <a:pt x="1" y="1111"/>
                    <a:pt x="6082" y="1441"/>
                    <a:pt x="13571" y="1441"/>
                  </a:cubicBezTo>
                  <a:cubicBezTo>
                    <a:pt x="21071" y="1441"/>
                    <a:pt x="27153" y="1111"/>
                    <a:pt x="27153" y="716"/>
                  </a:cubicBezTo>
                  <a:cubicBezTo>
                    <a:pt x="27153" y="320"/>
                    <a:pt x="21071" y="1"/>
                    <a:pt x="13571" y="1"/>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8"/>
            <p:cNvSpPr/>
            <p:nvPr/>
          </p:nvSpPr>
          <p:spPr>
            <a:xfrm>
              <a:off x="6511288" y="2098415"/>
              <a:ext cx="1392409" cy="1409766"/>
            </a:xfrm>
            <a:custGeom>
              <a:avLst/>
              <a:gdLst/>
              <a:ahLst/>
              <a:cxnLst/>
              <a:rect l="l" t="t" r="r" b="b"/>
              <a:pathLst>
                <a:path w="21852" h="22127" extrusionOk="0">
                  <a:moveTo>
                    <a:pt x="7390" y="0"/>
                  </a:moveTo>
                  <a:cubicBezTo>
                    <a:pt x="3090" y="1826"/>
                    <a:pt x="0" y="6918"/>
                    <a:pt x="0" y="12911"/>
                  </a:cubicBezTo>
                  <a:cubicBezTo>
                    <a:pt x="0" y="15506"/>
                    <a:pt x="572" y="17926"/>
                    <a:pt x="1584" y="19993"/>
                  </a:cubicBezTo>
                  <a:cubicBezTo>
                    <a:pt x="2222" y="21302"/>
                    <a:pt x="3563" y="22127"/>
                    <a:pt x="5026" y="22127"/>
                  </a:cubicBezTo>
                  <a:lnTo>
                    <a:pt x="16826" y="22127"/>
                  </a:lnTo>
                  <a:cubicBezTo>
                    <a:pt x="18288" y="22127"/>
                    <a:pt x="19630" y="21302"/>
                    <a:pt x="20268" y="19993"/>
                  </a:cubicBezTo>
                  <a:cubicBezTo>
                    <a:pt x="21269" y="17926"/>
                    <a:pt x="21852" y="15506"/>
                    <a:pt x="21852" y="12911"/>
                  </a:cubicBezTo>
                  <a:cubicBezTo>
                    <a:pt x="21852" y="6918"/>
                    <a:pt x="18761" y="1826"/>
                    <a:pt x="144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8"/>
            <p:cNvSpPr/>
            <p:nvPr/>
          </p:nvSpPr>
          <p:spPr>
            <a:xfrm>
              <a:off x="7006714" y="2543155"/>
              <a:ext cx="393152" cy="645408"/>
            </a:xfrm>
            <a:custGeom>
              <a:avLst/>
              <a:gdLst/>
              <a:ahLst/>
              <a:cxnLst/>
              <a:rect l="l" t="t" r="r" b="b"/>
              <a:pathLst>
                <a:path w="6170" h="10130" extrusionOk="0">
                  <a:moveTo>
                    <a:pt x="2925" y="1"/>
                  </a:moveTo>
                  <a:cubicBezTo>
                    <a:pt x="2618" y="1"/>
                    <a:pt x="2376" y="254"/>
                    <a:pt x="2376" y="551"/>
                  </a:cubicBezTo>
                  <a:lnTo>
                    <a:pt x="2376" y="562"/>
                  </a:lnTo>
                  <a:cubicBezTo>
                    <a:pt x="2376" y="804"/>
                    <a:pt x="2200" y="1024"/>
                    <a:pt x="1958" y="1090"/>
                  </a:cubicBezTo>
                  <a:cubicBezTo>
                    <a:pt x="1826" y="1123"/>
                    <a:pt x="1705" y="1167"/>
                    <a:pt x="1584" y="1221"/>
                  </a:cubicBezTo>
                  <a:cubicBezTo>
                    <a:pt x="1166" y="1419"/>
                    <a:pt x="836" y="1694"/>
                    <a:pt x="605" y="2046"/>
                  </a:cubicBezTo>
                  <a:cubicBezTo>
                    <a:pt x="374" y="2409"/>
                    <a:pt x="264" y="2827"/>
                    <a:pt x="264" y="3311"/>
                  </a:cubicBezTo>
                  <a:cubicBezTo>
                    <a:pt x="264" y="4345"/>
                    <a:pt x="825" y="5037"/>
                    <a:pt x="1969" y="5378"/>
                  </a:cubicBezTo>
                  <a:lnTo>
                    <a:pt x="3937" y="5983"/>
                  </a:lnTo>
                  <a:cubicBezTo>
                    <a:pt x="4190" y="6071"/>
                    <a:pt x="4377" y="6170"/>
                    <a:pt x="4498" y="6302"/>
                  </a:cubicBezTo>
                  <a:cubicBezTo>
                    <a:pt x="4619" y="6423"/>
                    <a:pt x="4674" y="6588"/>
                    <a:pt x="4674" y="6786"/>
                  </a:cubicBezTo>
                  <a:cubicBezTo>
                    <a:pt x="4674" y="7072"/>
                    <a:pt x="4542" y="7314"/>
                    <a:pt x="4267" y="7501"/>
                  </a:cubicBezTo>
                  <a:cubicBezTo>
                    <a:pt x="3992" y="7699"/>
                    <a:pt x="3640" y="7798"/>
                    <a:pt x="3222" y="7798"/>
                  </a:cubicBezTo>
                  <a:cubicBezTo>
                    <a:pt x="2782" y="7798"/>
                    <a:pt x="2398" y="7666"/>
                    <a:pt x="2079" y="7413"/>
                  </a:cubicBezTo>
                  <a:cubicBezTo>
                    <a:pt x="1859" y="7226"/>
                    <a:pt x="1694" y="7006"/>
                    <a:pt x="1584" y="6753"/>
                  </a:cubicBezTo>
                  <a:cubicBezTo>
                    <a:pt x="1496" y="6557"/>
                    <a:pt x="1294" y="6440"/>
                    <a:pt x="1080" y="6440"/>
                  </a:cubicBezTo>
                  <a:cubicBezTo>
                    <a:pt x="1054" y="6440"/>
                    <a:pt x="1027" y="6442"/>
                    <a:pt x="1001" y="6445"/>
                  </a:cubicBezTo>
                  <a:lnTo>
                    <a:pt x="550" y="6511"/>
                  </a:lnTo>
                  <a:cubicBezTo>
                    <a:pt x="220" y="6566"/>
                    <a:pt x="0" y="6907"/>
                    <a:pt x="110" y="7215"/>
                  </a:cubicBezTo>
                  <a:cubicBezTo>
                    <a:pt x="209" y="7501"/>
                    <a:pt x="341" y="7754"/>
                    <a:pt x="506" y="7985"/>
                  </a:cubicBezTo>
                  <a:cubicBezTo>
                    <a:pt x="792" y="8370"/>
                    <a:pt x="1155" y="8667"/>
                    <a:pt x="1606" y="8875"/>
                  </a:cubicBezTo>
                  <a:cubicBezTo>
                    <a:pt x="1727" y="8930"/>
                    <a:pt x="1848" y="8985"/>
                    <a:pt x="1980" y="9018"/>
                  </a:cubicBezTo>
                  <a:cubicBezTo>
                    <a:pt x="2211" y="9095"/>
                    <a:pt x="2376" y="9304"/>
                    <a:pt x="2376" y="9546"/>
                  </a:cubicBezTo>
                  <a:lnTo>
                    <a:pt x="2376" y="9590"/>
                  </a:lnTo>
                  <a:cubicBezTo>
                    <a:pt x="2376" y="9887"/>
                    <a:pt x="2618" y="10129"/>
                    <a:pt x="2925" y="10129"/>
                  </a:cubicBezTo>
                  <a:lnTo>
                    <a:pt x="3332" y="10129"/>
                  </a:lnTo>
                  <a:cubicBezTo>
                    <a:pt x="3640" y="10129"/>
                    <a:pt x="3882" y="9887"/>
                    <a:pt x="3882" y="9590"/>
                  </a:cubicBezTo>
                  <a:lnTo>
                    <a:pt x="3882" y="9568"/>
                  </a:lnTo>
                  <a:cubicBezTo>
                    <a:pt x="3882" y="9315"/>
                    <a:pt x="4047" y="9106"/>
                    <a:pt x="4289" y="9040"/>
                  </a:cubicBezTo>
                  <a:cubicBezTo>
                    <a:pt x="4443" y="8996"/>
                    <a:pt x="4586" y="8941"/>
                    <a:pt x="4729" y="8875"/>
                  </a:cubicBezTo>
                  <a:cubicBezTo>
                    <a:pt x="5180" y="8667"/>
                    <a:pt x="5532" y="8370"/>
                    <a:pt x="5785" y="7985"/>
                  </a:cubicBezTo>
                  <a:cubicBezTo>
                    <a:pt x="6038" y="7611"/>
                    <a:pt x="6170" y="7171"/>
                    <a:pt x="6170" y="6676"/>
                  </a:cubicBezTo>
                  <a:cubicBezTo>
                    <a:pt x="6170" y="6104"/>
                    <a:pt x="6016" y="5642"/>
                    <a:pt x="5708" y="5301"/>
                  </a:cubicBezTo>
                  <a:lnTo>
                    <a:pt x="5697" y="5301"/>
                  </a:lnTo>
                  <a:cubicBezTo>
                    <a:pt x="5389" y="4961"/>
                    <a:pt x="4883" y="4686"/>
                    <a:pt x="4179" y="4477"/>
                  </a:cubicBezTo>
                  <a:lnTo>
                    <a:pt x="2771" y="4081"/>
                  </a:lnTo>
                  <a:cubicBezTo>
                    <a:pt x="2420" y="3982"/>
                    <a:pt x="2156" y="3872"/>
                    <a:pt x="1991" y="3729"/>
                  </a:cubicBezTo>
                  <a:cubicBezTo>
                    <a:pt x="1837" y="3586"/>
                    <a:pt x="1749" y="3421"/>
                    <a:pt x="1749" y="3234"/>
                  </a:cubicBezTo>
                  <a:cubicBezTo>
                    <a:pt x="1749" y="3058"/>
                    <a:pt x="1815" y="2904"/>
                    <a:pt x="1925" y="2772"/>
                  </a:cubicBezTo>
                  <a:cubicBezTo>
                    <a:pt x="2046" y="2629"/>
                    <a:pt x="2200" y="2519"/>
                    <a:pt x="2398" y="2442"/>
                  </a:cubicBezTo>
                  <a:cubicBezTo>
                    <a:pt x="2571" y="2375"/>
                    <a:pt x="2761" y="2341"/>
                    <a:pt x="2968" y="2341"/>
                  </a:cubicBezTo>
                  <a:cubicBezTo>
                    <a:pt x="2997" y="2341"/>
                    <a:pt x="3027" y="2342"/>
                    <a:pt x="3057" y="2343"/>
                  </a:cubicBezTo>
                  <a:cubicBezTo>
                    <a:pt x="3310" y="2343"/>
                    <a:pt x="3541" y="2398"/>
                    <a:pt x="3750" y="2508"/>
                  </a:cubicBezTo>
                  <a:cubicBezTo>
                    <a:pt x="3959" y="2607"/>
                    <a:pt x="4135" y="2739"/>
                    <a:pt x="4278" y="2926"/>
                  </a:cubicBezTo>
                  <a:cubicBezTo>
                    <a:pt x="4333" y="2992"/>
                    <a:pt x="4388" y="3069"/>
                    <a:pt x="4421" y="3157"/>
                  </a:cubicBezTo>
                  <a:cubicBezTo>
                    <a:pt x="4526" y="3349"/>
                    <a:pt x="4715" y="3473"/>
                    <a:pt x="4922" y="3473"/>
                  </a:cubicBezTo>
                  <a:cubicBezTo>
                    <a:pt x="4953" y="3473"/>
                    <a:pt x="4984" y="3471"/>
                    <a:pt x="5015" y="3465"/>
                  </a:cubicBezTo>
                  <a:lnTo>
                    <a:pt x="5477" y="3377"/>
                  </a:lnTo>
                  <a:cubicBezTo>
                    <a:pt x="5829" y="3322"/>
                    <a:pt x="6038" y="2948"/>
                    <a:pt x="5884" y="2618"/>
                  </a:cubicBezTo>
                  <a:cubicBezTo>
                    <a:pt x="5785" y="2398"/>
                    <a:pt x="5653" y="2200"/>
                    <a:pt x="5510" y="2013"/>
                  </a:cubicBezTo>
                  <a:cubicBezTo>
                    <a:pt x="5235" y="1672"/>
                    <a:pt x="4894" y="1408"/>
                    <a:pt x="4487" y="1221"/>
                  </a:cubicBezTo>
                  <a:cubicBezTo>
                    <a:pt x="4410" y="1188"/>
                    <a:pt x="4333" y="1167"/>
                    <a:pt x="4256" y="1134"/>
                  </a:cubicBezTo>
                  <a:cubicBezTo>
                    <a:pt x="4036" y="1057"/>
                    <a:pt x="3882" y="859"/>
                    <a:pt x="3882" y="617"/>
                  </a:cubicBezTo>
                  <a:lnTo>
                    <a:pt x="3882" y="551"/>
                  </a:lnTo>
                  <a:cubicBezTo>
                    <a:pt x="3882" y="254"/>
                    <a:pt x="3629" y="1"/>
                    <a:pt x="3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8"/>
            <p:cNvSpPr/>
            <p:nvPr/>
          </p:nvSpPr>
          <p:spPr>
            <a:xfrm>
              <a:off x="6554044" y="2208321"/>
              <a:ext cx="395255" cy="961422"/>
            </a:xfrm>
            <a:custGeom>
              <a:avLst/>
              <a:gdLst/>
              <a:ahLst/>
              <a:cxnLst/>
              <a:rect l="l" t="t" r="r" b="b"/>
              <a:pathLst>
                <a:path w="6203" h="15090" extrusionOk="0">
                  <a:moveTo>
                    <a:pt x="5322" y="1"/>
                  </a:moveTo>
                  <a:cubicBezTo>
                    <a:pt x="5153" y="1"/>
                    <a:pt x="4983" y="55"/>
                    <a:pt x="4839" y="167"/>
                  </a:cubicBezTo>
                  <a:cubicBezTo>
                    <a:pt x="3739" y="1036"/>
                    <a:pt x="2771" y="2157"/>
                    <a:pt x="1991" y="3510"/>
                  </a:cubicBezTo>
                  <a:cubicBezTo>
                    <a:pt x="693" y="5742"/>
                    <a:pt x="0" y="8404"/>
                    <a:pt x="0" y="11186"/>
                  </a:cubicBezTo>
                  <a:cubicBezTo>
                    <a:pt x="0" y="12297"/>
                    <a:pt x="110" y="13396"/>
                    <a:pt x="330" y="14474"/>
                  </a:cubicBezTo>
                  <a:cubicBezTo>
                    <a:pt x="407" y="14837"/>
                    <a:pt x="737" y="15090"/>
                    <a:pt x="1089" y="15090"/>
                  </a:cubicBezTo>
                  <a:cubicBezTo>
                    <a:pt x="1144" y="15090"/>
                    <a:pt x="1199" y="15079"/>
                    <a:pt x="1254" y="15068"/>
                  </a:cubicBezTo>
                  <a:cubicBezTo>
                    <a:pt x="1672" y="14980"/>
                    <a:pt x="1936" y="14573"/>
                    <a:pt x="1848" y="14155"/>
                  </a:cubicBezTo>
                  <a:cubicBezTo>
                    <a:pt x="1650" y="13187"/>
                    <a:pt x="1551" y="12187"/>
                    <a:pt x="1551" y="11186"/>
                  </a:cubicBezTo>
                  <a:cubicBezTo>
                    <a:pt x="1551" y="8679"/>
                    <a:pt x="2166" y="6292"/>
                    <a:pt x="3332" y="4291"/>
                  </a:cubicBezTo>
                  <a:cubicBezTo>
                    <a:pt x="4014" y="3114"/>
                    <a:pt x="4850" y="2135"/>
                    <a:pt x="5807" y="1388"/>
                  </a:cubicBezTo>
                  <a:cubicBezTo>
                    <a:pt x="6136" y="1124"/>
                    <a:pt x="6202" y="640"/>
                    <a:pt x="5939" y="299"/>
                  </a:cubicBezTo>
                  <a:cubicBezTo>
                    <a:pt x="5780" y="102"/>
                    <a:pt x="5552" y="1"/>
                    <a:pt x="5322"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8"/>
            <p:cNvSpPr/>
            <p:nvPr/>
          </p:nvSpPr>
          <p:spPr>
            <a:xfrm>
              <a:off x="6858819" y="1644393"/>
              <a:ext cx="697288" cy="454079"/>
            </a:xfrm>
            <a:custGeom>
              <a:avLst/>
              <a:gdLst/>
              <a:ahLst/>
              <a:cxnLst/>
              <a:rect l="l" t="t" r="r" b="b"/>
              <a:pathLst>
                <a:path w="10943" h="7127" extrusionOk="0">
                  <a:moveTo>
                    <a:pt x="1826" y="0"/>
                  </a:moveTo>
                  <a:cubicBezTo>
                    <a:pt x="914" y="0"/>
                    <a:pt x="914" y="407"/>
                    <a:pt x="1" y="407"/>
                  </a:cubicBezTo>
                  <a:lnTo>
                    <a:pt x="1936" y="7126"/>
                  </a:lnTo>
                  <a:lnTo>
                    <a:pt x="8996" y="7126"/>
                  </a:lnTo>
                  <a:lnTo>
                    <a:pt x="10943" y="407"/>
                  </a:lnTo>
                  <a:cubicBezTo>
                    <a:pt x="10030" y="407"/>
                    <a:pt x="10030" y="0"/>
                    <a:pt x="9117" y="0"/>
                  </a:cubicBezTo>
                  <a:cubicBezTo>
                    <a:pt x="8205" y="0"/>
                    <a:pt x="8205" y="407"/>
                    <a:pt x="7292" y="407"/>
                  </a:cubicBezTo>
                  <a:cubicBezTo>
                    <a:pt x="6379" y="407"/>
                    <a:pt x="6379" y="0"/>
                    <a:pt x="5466" y="0"/>
                  </a:cubicBezTo>
                  <a:cubicBezTo>
                    <a:pt x="4565" y="0"/>
                    <a:pt x="4565" y="407"/>
                    <a:pt x="3652" y="407"/>
                  </a:cubicBezTo>
                  <a:cubicBezTo>
                    <a:pt x="2739" y="407"/>
                    <a:pt x="2739" y="0"/>
                    <a:pt x="182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8"/>
            <p:cNvSpPr/>
            <p:nvPr/>
          </p:nvSpPr>
          <p:spPr>
            <a:xfrm>
              <a:off x="6678745" y="3408237"/>
              <a:ext cx="1057497" cy="99965"/>
            </a:xfrm>
            <a:custGeom>
              <a:avLst/>
              <a:gdLst/>
              <a:ahLst/>
              <a:cxnLst/>
              <a:rect l="l" t="t" r="r" b="b"/>
              <a:pathLst>
                <a:path w="16596" h="1569" extrusionOk="0">
                  <a:moveTo>
                    <a:pt x="599" y="1"/>
                  </a:moveTo>
                  <a:cubicBezTo>
                    <a:pt x="448" y="1"/>
                    <a:pt x="299" y="67"/>
                    <a:pt x="198" y="194"/>
                  </a:cubicBezTo>
                  <a:cubicBezTo>
                    <a:pt x="1" y="425"/>
                    <a:pt x="56" y="788"/>
                    <a:pt x="308" y="953"/>
                  </a:cubicBezTo>
                  <a:cubicBezTo>
                    <a:pt x="924" y="1349"/>
                    <a:pt x="1639" y="1569"/>
                    <a:pt x="2398" y="1569"/>
                  </a:cubicBezTo>
                  <a:lnTo>
                    <a:pt x="14198" y="1569"/>
                  </a:lnTo>
                  <a:cubicBezTo>
                    <a:pt x="14957" y="1569"/>
                    <a:pt x="15671" y="1349"/>
                    <a:pt x="16287" y="953"/>
                  </a:cubicBezTo>
                  <a:cubicBezTo>
                    <a:pt x="16540" y="788"/>
                    <a:pt x="16595" y="425"/>
                    <a:pt x="16397" y="194"/>
                  </a:cubicBezTo>
                  <a:cubicBezTo>
                    <a:pt x="16290" y="67"/>
                    <a:pt x="16142" y="1"/>
                    <a:pt x="15993" y="1"/>
                  </a:cubicBezTo>
                  <a:cubicBezTo>
                    <a:pt x="15898" y="1"/>
                    <a:pt x="15802" y="28"/>
                    <a:pt x="15715" y="84"/>
                  </a:cubicBezTo>
                  <a:cubicBezTo>
                    <a:pt x="15265" y="370"/>
                    <a:pt x="14748" y="535"/>
                    <a:pt x="14198" y="535"/>
                  </a:cubicBezTo>
                  <a:lnTo>
                    <a:pt x="2398" y="535"/>
                  </a:lnTo>
                  <a:cubicBezTo>
                    <a:pt x="1848" y="535"/>
                    <a:pt x="1320" y="370"/>
                    <a:pt x="880" y="84"/>
                  </a:cubicBezTo>
                  <a:cubicBezTo>
                    <a:pt x="794" y="28"/>
                    <a:pt x="696" y="1"/>
                    <a:pt x="599"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8"/>
            <p:cNvSpPr/>
            <p:nvPr/>
          </p:nvSpPr>
          <p:spPr>
            <a:xfrm>
              <a:off x="7255478" y="1666119"/>
              <a:ext cx="96026" cy="327482"/>
            </a:xfrm>
            <a:custGeom>
              <a:avLst/>
              <a:gdLst/>
              <a:ahLst/>
              <a:cxnLst/>
              <a:rect l="l" t="t" r="r" b="b"/>
              <a:pathLst>
                <a:path w="1507" h="5140" extrusionOk="0">
                  <a:moveTo>
                    <a:pt x="506" y="0"/>
                  </a:moveTo>
                  <a:lnTo>
                    <a:pt x="22" y="4586"/>
                  </a:lnTo>
                  <a:cubicBezTo>
                    <a:pt x="0" y="4861"/>
                    <a:pt x="198" y="5103"/>
                    <a:pt x="473" y="5136"/>
                  </a:cubicBezTo>
                  <a:cubicBezTo>
                    <a:pt x="493" y="5138"/>
                    <a:pt x="513" y="5139"/>
                    <a:pt x="533" y="5139"/>
                  </a:cubicBezTo>
                  <a:cubicBezTo>
                    <a:pt x="782" y="5139"/>
                    <a:pt x="992" y="4951"/>
                    <a:pt x="1023" y="4696"/>
                  </a:cubicBezTo>
                  <a:lnTo>
                    <a:pt x="1507" y="33"/>
                  </a:lnTo>
                  <a:lnTo>
                    <a:pt x="1507" y="33"/>
                  </a:lnTo>
                  <a:cubicBezTo>
                    <a:pt x="1386" y="55"/>
                    <a:pt x="1243" y="77"/>
                    <a:pt x="1067" y="77"/>
                  </a:cubicBezTo>
                  <a:lnTo>
                    <a:pt x="1067" y="66"/>
                  </a:lnTo>
                  <a:cubicBezTo>
                    <a:pt x="825" y="66"/>
                    <a:pt x="660" y="44"/>
                    <a:pt x="50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8"/>
            <p:cNvSpPr/>
            <p:nvPr/>
          </p:nvSpPr>
          <p:spPr>
            <a:xfrm>
              <a:off x="7063425" y="1666119"/>
              <a:ext cx="96090" cy="327482"/>
            </a:xfrm>
            <a:custGeom>
              <a:avLst/>
              <a:gdLst/>
              <a:ahLst/>
              <a:cxnLst/>
              <a:rect l="l" t="t" r="r" b="b"/>
              <a:pathLst>
                <a:path w="1508" h="5140" extrusionOk="0">
                  <a:moveTo>
                    <a:pt x="1002" y="0"/>
                  </a:moveTo>
                  <a:cubicBezTo>
                    <a:pt x="848" y="44"/>
                    <a:pt x="672" y="66"/>
                    <a:pt x="441" y="66"/>
                  </a:cubicBezTo>
                  <a:cubicBezTo>
                    <a:pt x="265" y="66"/>
                    <a:pt x="122" y="55"/>
                    <a:pt x="1" y="22"/>
                  </a:cubicBezTo>
                  <a:lnTo>
                    <a:pt x="1" y="33"/>
                  </a:lnTo>
                  <a:lnTo>
                    <a:pt x="485" y="4696"/>
                  </a:lnTo>
                  <a:cubicBezTo>
                    <a:pt x="516" y="4941"/>
                    <a:pt x="727" y="5139"/>
                    <a:pt x="977" y="5139"/>
                  </a:cubicBezTo>
                  <a:cubicBezTo>
                    <a:pt x="996" y="5139"/>
                    <a:pt x="1015" y="5138"/>
                    <a:pt x="1035" y="5136"/>
                  </a:cubicBezTo>
                  <a:cubicBezTo>
                    <a:pt x="1310" y="5103"/>
                    <a:pt x="1508" y="4861"/>
                    <a:pt x="1486" y="4586"/>
                  </a:cubicBezTo>
                  <a:lnTo>
                    <a:pt x="1002" y="0"/>
                  </a:ln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8"/>
            <p:cNvSpPr/>
            <p:nvPr/>
          </p:nvSpPr>
          <p:spPr>
            <a:xfrm>
              <a:off x="6958350" y="1673128"/>
              <a:ext cx="497589" cy="59571"/>
            </a:xfrm>
            <a:custGeom>
              <a:avLst/>
              <a:gdLst/>
              <a:ahLst/>
              <a:cxnLst/>
              <a:rect l="l" t="t" r="r" b="b"/>
              <a:pathLst>
                <a:path w="7809" h="935" extrusionOk="0">
                  <a:moveTo>
                    <a:pt x="264" y="0"/>
                  </a:moveTo>
                  <a:cubicBezTo>
                    <a:pt x="121" y="0"/>
                    <a:pt x="0" y="121"/>
                    <a:pt x="0" y="264"/>
                  </a:cubicBezTo>
                  <a:cubicBezTo>
                    <a:pt x="0" y="407"/>
                    <a:pt x="121" y="517"/>
                    <a:pt x="264" y="517"/>
                  </a:cubicBezTo>
                  <a:cubicBezTo>
                    <a:pt x="660" y="517"/>
                    <a:pt x="847" y="605"/>
                    <a:pt x="1067" y="704"/>
                  </a:cubicBezTo>
                  <a:cubicBezTo>
                    <a:pt x="1309" y="814"/>
                    <a:pt x="1573" y="935"/>
                    <a:pt x="2090" y="935"/>
                  </a:cubicBezTo>
                  <a:cubicBezTo>
                    <a:pt x="2596" y="935"/>
                    <a:pt x="2871" y="814"/>
                    <a:pt x="3102" y="704"/>
                  </a:cubicBezTo>
                  <a:cubicBezTo>
                    <a:pt x="3322" y="605"/>
                    <a:pt x="3508" y="517"/>
                    <a:pt x="3904" y="517"/>
                  </a:cubicBezTo>
                  <a:cubicBezTo>
                    <a:pt x="4311" y="517"/>
                    <a:pt x="4498" y="605"/>
                    <a:pt x="4718" y="704"/>
                  </a:cubicBezTo>
                  <a:cubicBezTo>
                    <a:pt x="4949" y="814"/>
                    <a:pt x="5224" y="935"/>
                    <a:pt x="5730" y="935"/>
                  </a:cubicBezTo>
                  <a:cubicBezTo>
                    <a:pt x="6247" y="935"/>
                    <a:pt x="6511" y="814"/>
                    <a:pt x="6753" y="704"/>
                  </a:cubicBezTo>
                  <a:cubicBezTo>
                    <a:pt x="6973" y="605"/>
                    <a:pt x="7160" y="517"/>
                    <a:pt x="7555" y="517"/>
                  </a:cubicBezTo>
                  <a:cubicBezTo>
                    <a:pt x="7698" y="517"/>
                    <a:pt x="7808" y="407"/>
                    <a:pt x="7808" y="264"/>
                  </a:cubicBezTo>
                  <a:cubicBezTo>
                    <a:pt x="7808" y="121"/>
                    <a:pt x="7698" y="0"/>
                    <a:pt x="7555" y="0"/>
                  </a:cubicBezTo>
                  <a:cubicBezTo>
                    <a:pt x="7039" y="0"/>
                    <a:pt x="6775" y="121"/>
                    <a:pt x="6533" y="231"/>
                  </a:cubicBezTo>
                  <a:cubicBezTo>
                    <a:pt x="6324" y="330"/>
                    <a:pt x="6137" y="418"/>
                    <a:pt x="5730" y="418"/>
                  </a:cubicBezTo>
                  <a:cubicBezTo>
                    <a:pt x="5334" y="418"/>
                    <a:pt x="5147" y="330"/>
                    <a:pt x="4927" y="231"/>
                  </a:cubicBezTo>
                  <a:cubicBezTo>
                    <a:pt x="4685" y="121"/>
                    <a:pt x="4421" y="0"/>
                    <a:pt x="3904" y="0"/>
                  </a:cubicBezTo>
                  <a:cubicBezTo>
                    <a:pt x="3399" y="0"/>
                    <a:pt x="3124" y="121"/>
                    <a:pt x="2893" y="231"/>
                  </a:cubicBezTo>
                  <a:cubicBezTo>
                    <a:pt x="2673" y="330"/>
                    <a:pt x="2486" y="418"/>
                    <a:pt x="2090" y="418"/>
                  </a:cubicBezTo>
                  <a:cubicBezTo>
                    <a:pt x="1683" y="418"/>
                    <a:pt x="1496" y="330"/>
                    <a:pt x="1276" y="231"/>
                  </a:cubicBezTo>
                  <a:cubicBezTo>
                    <a:pt x="1045" y="121"/>
                    <a:pt x="770" y="0"/>
                    <a:pt x="264"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6909285" y="2098415"/>
              <a:ext cx="597120" cy="52627"/>
            </a:xfrm>
            <a:custGeom>
              <a:avLst/>
              <a:gdLst/>
              <a:ahLst/>
              <a:cxnLst/>
              <a:rect l="l" t="t" r="r" b="b"/>
              <a:pathLst>
                <a:path w="9371" h="826" extrusionOk="0">
                  <a:moveTo>
                    <a:pt x="1144" y="0"/>
                  </a:moveTo>
                  <a:cubicBezTo>
                    <a:pt x="759" y="165"/>
                    <a:pt x="374" y="363"/>
                    <a:pt x="1" y="583"/>
                  </a:cubicBezTo>
                  <a:cubicBezTo>
                    <a:pt x="89" y="726"/>
                    <a:pt x="254" y="825"/>
                    <a:pt x="440" y="825"/>
                  </a:cubicBezTo>
                  <a:lnTo>
                    <a:pt x="506" y="825"/>
                  </a:lnTo>
                  <a:lnTo>
                    <a:pt x="4685" y="308"/>
                  </a:lnTo>
                  <a:lnTo>
                    <a:pt x="8864" y="825"/>
                  </a:lnTo>
                  <a:lnTo>
                    <a:pt x="8930" y="825"/>
                  </a:lnTo>
                  <a:cubicBezTo>
                    <a:pt x="9117" y="825"/>
                    <a:pt x="9271" y="737"/>
                    <a:pt x="9370" y="583"/>
                  </a:cubicBezTo>
                  <a:cubicBezTo>
                    <a:pt x="8996" y="363"/>
                    <a:pt x="8611" y="165"/>
                    <a:pt x="821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7099172" y="2051777"/>
              <a:ext cx="132538" cy="572903"/>
            </a:xfrm>
            <a:custGeom>
              <a:avLst/>
              <a:gdLst/>
              <a:ahLst/>
              <a:cxnLst/>
              <a:rect l="l" t="t" r="r" b="b"/>
              <a:pathLst>
                <a:path w="2080" h="8992" extrusionOk="0">
                  <a:moveTo>
                    <a:pt x="1492" y="1"/>
                  </a:moveTo>
                  <a:cubicBezTo>
                    <a:pt x="1316" y="1"/>
                    <a:pt x="1147" y="89"/>
                    <a:pt x="1046" y="248"/>
                  </a:cubicBezTo>
                  <a:cubicBezTo>
                    <a:pt x="1002" y="325"/>
                    <a:pt x="1" y="2041"/>
                    <a:pt x="408" y="4284"/>
                  </a:cubicBezTo>
                  <a:cubicBezTo>
                    <a:pt x="848" y="6671"/>
                    <a:pt x="276" y="8276"/>
                    <a:pt x="265" y="8287"/>
                  </a:cubicBezTo>
                  <a:cubicBezTo>
                    <a:pt x="166" y="8551"/>
                    <a:pt x="298" y="8859"/>
                    <a:pt x="573" y="8958"/>
                  </a:cubicBezTo>
                  <a:cubicBezTo>
                    <a:pt x="628" y="8980"/>
                    <a:pt x="694" y="8991"/>
                    <a:pt x="749" y="8991"/>
                  </a:cubicBezTo>
                  <a:cubicBezTo>
                    <a:pt x="958" y="8991"/>
                    <a:pt x="1156" y="8859"/>
                    <a:pt x="1233" y="8650"/>
                  </a:cubicBezTo>
                  <a:cubicBezTo>
                    <a:pt x="1265" y="8573"/>
                    <a:pt x="1914" y="6792"/>
                    <a:pt x="1430" y="4097"/>
                  </a:cubicBezTo>
                  <a:cubicBezTo>
                    <a:pt x="1090" y="2250"/>
                    <a:pt x="1936" y="798"/>
                    <a:pt x="1936" y="776"/>
                  </a:cubicBezTo>
                  <a:cubicBezTo>
                    <a:pt x="2079" y="534"/>
                    <a:pt x="2002" y="215"/>
                    <a:pt x="1760" y="73"/>
                  </a:cubicBezTo>
                  <a:cubicBezTo>
                    <a:pt x="1675" y="24"/>
                    <a:pt x="1582" y="1"/>
                    <a:pt x="14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7160853" y="2052159"/>
              <a:ext cx="136042" cy="487719"/>
            </a:xfrm>
            <a:custGeom>
              <a:avLst/>
              <a:gdLst/>
              <a:ahLst/>
              <a:cxnLst/>
              <a:rect l="l" t="t" r="r" b="b"/>
              <a:pathLst>
                <a:path w="2135" h="7655" extrusionOk="0">
                  <a:moveTo>
                    <a:pt x="517" y="1"/>
                  </a:moveTo>
                  <a:cubicBezTo>
                    <a:pt x="232" y="1"/>
                    <a:pt x="1" y="231"/>
                    <a:pt x="12" y="517"/>
                  </a:cubicBezTo>
                  <a:cubicBezTo>
                    <a:pt x="12" y="594"/>
                    <a:pt x="45" y="2420"/>
                    <a:pt x="594" y="4091"/>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0"/>
                    <a:pt x="814" y="1"/>
                    <a:pt x="528"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7099172" y="2037123"/>
              <a:ext cx="132538" cy="572839"/>
            </a:xfrm>
            <a:custGeom>
              <a:avLst/>
              <a:gdLst/>
              <a:ahLst/>
              <a:cxnLst/>
              <a:rect l="l" t="t" r="r" b="b"/>
              <a:pathLst>
                <a:path w="2080" h="8991" extrusionOk="0">
                  <a:moveTo>
                    <a:pt x="1494" y="0"/>
                  </a:moveTo>
                  <a:cubicBezTo>
                    <a:pt x="1318" y="0"/>
                    <a:pt x="1148" y="91"/>
                    <a:pt x="1046" y="259"/>
                  </a:cubicBezTo>
                  <a:cubicBezTo>
                    <a:pt x="1002" y="325"/>
                    <a:pt x="1" y="2040"/>
                    <a:pt x="408" y="4283"/>
                  </a:cubicBezTo>
                  <a:cubicBezTo>
                    <a:pt x="848" y="6681"/>
                    <a:pt x="276" y="8275"/>
                    <a:pt x="265" y="8286"/>
                  </a:cubicBezTo>
                  <a:cubicBezTo>
                    <a:pt x="166" y="8561"/>
                    <a:pt x="298" y="8858"/>
                    <a:pt x="573" y="8957"/>
                  </a:cubicBezTo>
                  <a:cubicBezTo>
                    <a:pt x="628" y="8979"/>
                    <a:pt x="694" y="8990"/>
                    <a:pt x="749" y="8990"/>
                  </a:cubicBezTo>
                  <a:cubicBezTo>
                    <a:pt x="958" y="8990"/>
                    <a:pt x="1156" y="8858"/>
                    <a:pt x="1233" y="8649"/>
                  </a:cubicBezTo>
                  <a:cubicBezTo>
                    <a:pt x="1265" y="8583"/>
                    <a:pt x="1914" y="6791"/>
                    <a:pt x="1430" y="4097"/>
                  </a:cubicBezTo>
                  <a:cubicBezTo>
                    <a:pt x="1090" y="2249"/>
                    <a:pt x="1936" y="797"/>
                    <a:pt x="1936" y="786"/>
                  </a:cubicBezTo>
                  <a:cubicBezTo>
                    <a:pt x="2079" y="533"/>
                    <a:pt x="2002" y="215"/>
                    <a:pt x="1760" y="72"/>
                  </a:cubicBezTo>
                  <a:cubicBezTo>
                    <a:pt x="1675" y="24"/>
                    <a:pt x="1584" y="0"/>
                    <a:pt x="149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7160853" y="2037441"/>
              <a:ext cx="136042" cy="487719"/>
            </a:xfrm>
            <a:custGeom>
              <a:avLst/>
              <a:gdLst/>
              <a:ahLst/>
              <a:cxnLst/>
              <a:rect l="l" t="t" r="r" b="b"/>
              <a:pathLst>
                <a:path w="2135" h="7655" extrusionOk="0">
                  <a:moveTo>
                    <a:pt x="517" y="1"/>
                  </a:moveTo>
                  <a:cubicBezTo>
                    <a:pt x="232" y="1"/>
                    <a:pt x="1" y="232"/>
                    <a:pt x="12" y="517"/>
                  </a:cubicBezTo>
                  <a:cubicBezTo>
                    <a:pt x="12" y="594"/>
                    <a:pt x="45" y="2420"/>
                    <a:pt x="594" y="4092"/>
                  </a:cubicBezTo>
                  <a:cubicBezTo>
                    <a:pt x="1078" y="5576"/>
                    <a:pt x="990" y="7083"/>
                    <a:pt x="990" y="7094"/>
                  </a:cubicBezTo>
                  <a:cubicBezTo>
                    <a:pt x="968" y="7380"/>
                    <a:pt x="1188" y="7633"/>
                    <a:pt x="1474" y="7644"/>
                  </a:cubicBezTo>
                  <a:lnTo>
                    <a:pt x="1507" y="7644"/>
                  </a:lnTo>
                  <a:lnTo>
                    <a:pt x="1507" y="7655"/>
                  </a:lnTo>
                  <a:cubicBezTo>
                    <a:pt x="1782" y="7655"/>
                    <a:pt x="2002" y="7446"/>
                    <a:pt x="2024" y="7171"/>
                  </a:cubicBezTo>
                  <a:cubicBezTo>
                    <a:pt x="2024" y="7094"/>
                    <a:pt x="2134" y="5444"/>
                    <a:pt x="1573" y="3762"/>
                  </a:cubicBezTo>
                  <a:cubicBezTo>
                    <a:pt x="1078" y="2255"/>
                    <a:pt x="1045" y="539"/>
                    <a:pt x="1045" y="506"/>
                  </a:cubicBezTo>
                  <a:cubicBezTo>
                    <a:pt x="1045" y="221"/>
                    <a:pt x="814" y="1"/>
                    <a:pt x="5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7096368" y="3391162"/>
              <a:ext cx="802426" cy="128954"/>
            </a:xfrm>
            <a:custGeom>
              <a:avLst/>
              <a:gdLst/>
              <a:ahLst/>
              <a:cxnLst/>
              <a:rect l="l" t="t" r="r" b="b"/>
              <a:pathLst>
                <a:path w="12593" h="2024" extrusionOk="0">
                  <a:moveTo>
                    <a:pt x="1024" y="0"/>
                  </a:moveTo>
                  <a:cubicBezTo>
                    <a:pt x="463" y="0"/>
                    <a:pt x="1" y="451"/>
                    <a:pt x="1" y="1012"/>
                  </a:cubicBezTo>
                  <a:cubicBezTo>
                    <a:pt x="1" y="1573"/>
                    <a:pt x="463" y="2023"/>
                    <a:pt x="1024" y="2023"/>
                  </a:cubicBezTo>
                  <a:lnTo>
                    <a:pt x="11581" y="2023"/>
                  </a:lnTo>
                  <a:cubicBezTo>
                    <a:pt x="12142" y="2023"/>
                    <a:pt x="12593" y="1573"/>
                    <a:pt x="12593" y="1012"/>
                  </a:cubicBezTo>
                  <a:cubicBezTo>
                    <a:pt x="12593" y="451"/>
                    <a:pt x="12142" y="0"/>
                    <a:pt x="1158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7511251" y="3391162"/>
              <a:ext cx="253733" cy="128954"/>
            </a:xfrm>
            <a:custGeom>
              <a:avLst/>
              <a:gdLst/>
              <a:ahLst/>
              <a:cxnLst/>
              <a:rect l="l" t="t" r="r" b="b"/>
              <a:pathLst>
                <a:path w="3982" h="2024" extrusionOk="0">
                  <a:moveTo>
                    <a:pt x="0" y="0"/>
                  </a:moveTo>
                  <a:lnTo>
                    <a:pt x="0" y="2023"/>
                  </a:lnTo>
                  <a:lnTo>
                    <a:pt x="3981" y="2023"/>
                  </a:lnTo>
                  <a:lnTo>
                    <a:pt x="39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7794998" y="3391162"/>
              <a:ext cx="52633" cy="128954"/>
            </a:xfrm>
            <a:custGeom>
              <a:avLst/>
              <a:gdLst/>
              <a:ahLst/>
              <a:cxnLst/>
              <a:rect l="l" t="t" r="r" b="b"/>
              <a:pathLst>
                <a:path w="826" h="2024" extrusionOk="0">
                  <a:moveTo>
                    <a:pt x="1" y="0"/>
                  </a:moveTo>
                  <a:lnTo>
                    <a:pt x="1" y="2023"/>
                  </a:lnTo>
                  <a:lnTo>
                    <a:pt x="826" y="2023"/>
                  </a:lnTo>
                  <a:lnTo>
                    <a:pt x="8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7147536" y="3391162"/>
              <a:ext cx="52633" cy="128954"/>
            </a:xfrm>
            <a:custGeom>
              <a:avLst/>
              <a:gdLst/>
              <a:ahLst/>
              <a:cxnLst/>
              <a:rect l="l" t="t" r="r" b="b"/>
              <a:pathLst>
                <a:path w="826" h="2024" extrusionOk="0">
                  <a:moveTo>
                    <a:pt x="1" y="0"/>
                  </a:moveTo>
                  <a:lnTo>
                    <a:pt x="1" y="2023"/>
                  </a:lnTo>
                  <a:lnTo>
                    <a:pt x="825" y="2023"/>
                  </a:lnTo>
                  <a:lnTo>
                    <a:pt x="8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7130012" y="3400910"/>
              <a:ext cx="735839" cy="25294"/>
            </a:xfrm>
            <a:custGeom>
              <a:avLst/>
              <a:gdLst/>
              <a:ahLst/>
              <a:cxnLst/>
              <a:rect l="l" t="t" r="r" b="b"/>
              <a:pathLst>
                <a:path w="11548" h="397" extrusionOk="0">
                  <a:moveTo>
                    <a:pt x="199" y="1"/>
                  </a:moveTo>
                  <a:cubicBezTo>
                    <a:pt x="89" y="1"/>
                    <a:pt x="1" y="89"/>
                    <a:pt x="1" y="199"/>
                  </a:cubicBezTo>
                  <a:cubicBezTo>
                    <a:pt x="1" y="309"/>
                    <a:pt x="89" y="397"/>
                    <a:pt x="199" y="397"/>
                  </a:cubicBezTo>
                  <a:lnTo>
                    <a:pt x="11350" y="397"/>
                  </a:lnTo>
                  <a:cubicBezTo>
                    <a:pt x="11460" y="397"/>
                    <a:pt x="11548" y="309"/>
                    <a:pt x="11548" y="199"/>
                  </a:cubicBezTo>
                  <a:cubicBezTo>
                    <a:pt x="11548" y="89"/>
                    <a:pt x="11460" y="1"/>
                    <a:pt x="113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7125106" y="3506037"/>
              <a:ext cx="745651" cy="14080"/>
            </a:xfrm>
            <a:custGeom>
              <a:avLst/>
              <a:gdLst/>
              <a:ahLst/>
              <a:cxnLst/>
              <a:rect l="l" t="t" r="r" b="b"/>
              <a:pathLst>
                <a:path w="11702" h="221" extrusionOk="0">
                  <a:moveTo>
                    <a:pt x="111" y="1"/>
                  </a:moveTo>
                  <a:cubicBezTo>
                    <a:pt x="45" y="1"/>
                    <a:pt x="1" y="56"/>
                    <a:pt x="1" y="111"/>
                  </a:cubicBezTo>
                  <a:cubicBezTo>
                    <a:pt x="1" y="176"/>
                    <a:pt x="45" y="220"/>
                    <a:pt x="111" y="220"/>
                  </a:cubicBezTo>
                  <a:lnTo>
                    <a:pt x="11592" y="220"/>
                  </a:lnTo>
                  <a:cubicBezTo>
                    <a:pt x="11647" y="220"/>
                    <a:pt x="11702" y="176"/>
                    <a:pt x="11702" y="111"/>
                  </a:cubicBezTo>
                  <a:cubicBezTo>
                    <a:pt x="11702" y="56"/>
                    <a:pt x="11647" y="1"/>
                    <a:pt x="11592"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6993396" y="3261505"/>
              <a:ext cx="801661" cy="129719"/>
            </a:xfrm>
            <a:custGeom>
              <a:avLst/>
              <a:gdLst/>
              <a:ahLst/>
              <a:cxnLst/>
              <a:rect l="l" t="t" r="r" b="b"/>
              <a:pathLst>
                <a:path w="12581" h="2036" extrusionOk="0">
                  <a:moveTo>
                    <a:pt x="1012" y="1"/>
                  </a:moveTo>
                  <a:cubicBezTo>
                    <a:pt x="451" y="1"/>
                    <a:pt x="0" y="451"/>
                    <a:pt x="0" y="1012"/>
                  </a:cubicBezTo>
                  <a:cubicBezTo>
                    <a:pt x="0" y="1573"/>
                    <a:pt x="451" y="2035"/>
                    <a:pt x="1012" y="2035"/>
                  </a:cubicBezTo>
                  <a:lnTo>
                    <a:pt x="11569" y="2035"/>
                  </a:lnTo>
                  <a:cubicBezTo>
                    <a:pt x="12130" y="2035"/>
                    <a:pt x="12581" y="1573"/>
                    <a:pt x="12581" y="1012"/>
                  </a:cubicBezTo>
                  <a:cubicBezTo>
                    <a:pt x="12581" y="451"/>
                    <a:pt x="12130" y="1"/>
                    <a:pt x="115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7407515" y="3261505"/>
              <a:ext cx="253733" cy="129719"/>
            </a:xfrm>
            <a:custGeom>
              <a:avLst/>
              <a:gdLst/>
              <a:ahLst/>
              <a:cxnLst/>
              <a:rect l="l" t="t" r="r" b="b"/>
              <a:pathLst>
                <a:path w="3982" h="2036" extrusionOk="0">
                  <a:moveTo>
                    <a:pt x="1" y="1"/>
                  </a:moveTo>
                  <a:lnTo>
                    <a:pt x="1" y="2035"/>
                  </a:lnTo>
                  <a:lnTo>
                    <a:pt x="3982" y="2035"/>
                  </a:lnTo>
                  <a:lnTo>
                    <a:pt x="398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7691325" y="3261505"/>
              <a:ext cx="52633" cy="129719"/>
            </a:xfrm>
            <a:custGeom>
              <a:avLst/>
              <a:gdLst/>
              <a:ahLst/>
              <a:cxnLst/>
              <a:rect l="l" t="t" r="r" b="b"/>
              <a:pathLst>
                <a:path w="826"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7043863" y="3261505"/>
              <a:ext cx="52569" cy="129719"/>
            </a:xfrm>
            <a:custGeom>
              <a:avLst/>
              <a:gdLst/>
              <a:ahLst/>
              <a:cxnLst/>
              <a:rect l="l" t="t" r="r" b="b"/>
              <a:pathLst>
                <a:path w="825" h="2036" extrusionOk="0">
                  <a:moveTo>
                    <a:pt x="0" y="1"/>
                  </a:moveTo>
                  <a:lnTo>
                    <a:pt x="0" y="2035"/>
                  </a:lnTo>
                  <a:lnTo>
                    <a:pt x="825" y="2035"/>
                  </a:lnTo>
                  <a:lnTo>
                    <a:pt x="8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7026339" y="3271317"/>
              <a:ext cx="735839" cy="25995"/>
            </a:xfrm>
            <a:custGeom>
              <a:avLst/>
              <a:gdLst/>
              <a:ahLst/>
              <a:cxnLst/>
              <a:rect l="l" t="t" r="r" b="b"/>
              <a:pathLst>
                <a:path w="11548" h="408" extrusionOk="0">
                  <a:moveTo>
                    <a:pt x="198" y="1"/>
                  </a:moveTo>
                  <a:cubicBezTo>
                    <a:pt x="88" y="1"/>
                    <a:pt x="0" y="88"/>
                    <a:pt x="0" y="198"/>
                  </a:cubicBezTo>
                  <a:cubicBezTo>
                    <a:pt x="0" y="308"/>
                    <a:pt x="88" y="407"/>
                    <a:pt x="198" y="407"/>
                  </a:cubicBezTo>
                  <a:lnTo>
                    <a:pt x="11349" y="407"/>
                  </a:lnTo>
                  <a:cubicBezTo>
                    <a:pt x="11459" y="407"/>
                    <a:pt x="11547" y="308"/>
                    <a:pt x="11547" y="198"/>
                  </a:cubicBezTo>
                  <a:cubicBezTo>
                    <a:pt x="11547" y="88"/>
                    <a:pt x="11459" y="1"/>
                    <a:pt x="11349"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7021433" y="3377145"/>
              <a:ext cx="745651" cy="14080"/>
            </a:xfrm>
            <a:custGeom>
              <a:avLst/>
              <a:gdLst/>
              <a:ahLst/>
              <a:cxnLst/>
              <a:rect l="l" t="t" r="r" b="b"/>
              <a:pathLst>
                <a:path w="11702" h="221" extrusionOk="0">
                  <a:moveTo>
                    <a:pt x="110" y="0"/>
                  </a:moveTo>
                  <a:cubicBezTo>
                    <a:pt x="55" y="0"/>
                    <a:pt x="0" y="44"/>
                    <a:pt x="0" y="110"/>
                  </a:cubicBezTo>
                  <a:cubicBezTo>
                    <a:pt x="0" y="165"/>
                    <a:pt x="55" y="220"/>
                    <a:pt x="110" y="220"/>
                  </a:cubicBezTo>
                  <a:lnTo>
                    <a:pt x="11591" y="220"/>
                  </a:lnTo>
                  <a:cubicBezTo>
                    <a:pt x="11657" y="220"/>
                    <a:pt x="11701" y="165"/>
                    <a:pt x="11701" y="110"/>
                  </a:cubicBezTo>
                  <a:cubicBezTo>
                    <a:pt x="11701" y="44"/>
                    <a:pt x="11657" y="0"/>
                    <a:pt x="11591"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6538624" y="3008499"/>
              <a:ext cx="712708" cy="495046"/>
            </a:xfrm>
            <a:custGeom>
              <a:avLst/>
              <a:gdLst/>
              <a:ahLst/>
              <a:cxnLst/>
              <a:rect l="l" t="t" r="r" b="b"/>
              <a:pathLst>
                <a:path w="11185" h="7770" extrusionOk="0">
                  <a:moveTo>
                    <a:pt x="10025" y="0"/>
                  </a:moveTo>
                  <a:cubicBezTo>
                    <a:pt x="9834" y="0"/>
                    <a:pt x="9641" y="54"/>
                    <a:pt x="9469" y="167"/>
                  </a:cubicBezTo>
                  <a:lnTo>
                    <a:pt x="605" y="5907"/>
                  </a:lnTo>
                  <a:cubicBezTo>
                    <a:pt x="132" y="6204"/>
                    <a:pt x="0" y="6831"/>
                    <a:pt x="308" y="7304"/>
                  </a:cubicBezTo>
                  <a:cubicBezTo>
                    <a:pt x="505" y="7607"/>
                    <a:pt x="833" y="7770"/>
                    <a:pt x="1168" y="7770"/>
                  </a:cubicBezTo>
                  <a:cubicBezTo>
                    <a:pt x="1356" y="7770"/>
                    <a:pt x="1546" y="7718"/>
                    <a:pt x="1716" y="7612"/>
                  </a:cubicBezTo>
                  <a:lnTo>
                    <a:pt x="10568" y="1871"/>
                  </a:lnTo>
                  <a:cubicBezTo>
                    <a:pt x="11041" y="1563"/>
                    <a:pt x="11184" y="936"/>
                    <a:pt x="10876" y="463"/>
                  </a:cubicBezTo>
                  <a:cubicBezTo>
                    <a:pt x="10681" y="163"/>
                    <a:pt x="10357" y="0"/>
                    <a:pt x="100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6870734" y="3056220"/>
              <a:ext cx="283172" cy="246695"/>
            </a:xfrm>
            <a:custGeom>
              <a:avLst/>
              <a:gdLst/>
              <a:ahLst/>
              <a:cxnLst/>
              <a:rect l="l" t="t" r="r" b="b"/>
              <a:pathLst>
                <a:path w="4444" h="3872" extrusionOk="0">
                  <a:moveTo>
                    <a:pt x="3344" y="0"/>
                  </a:moveTo>
                  <a:lnTo>
                    <a:pt x="1" y="2167"/>
                  </a:lnTo>
                  <a:lnTo>
                    <a:pt x="1100" y="3871"/>
                  </a:lnTo>
                  <a:lnTo>
                    <a:pt x="4444" y="1705"/>
                  </a:lnTo>
                  <a:lnTo>
                    <a:pt x="334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7109686" y="3011366"/>
              <a:ext cx="113613" cy="137428"/>
            </a:xfrm>
            <a:custGeom>
              <a:avLst/>
              <a:gdLst/>
              <a:ahLst/>
              <a:cxnLst/>
              <a:rect l="l" t="t" r="r" b="b"/>
              <a:pathLst>
                <a:path w="1783" h="2157" extrusionOk="0">
                  <a:moveTo>
                    <a:pt x="683" y="1"/>
                  </a:moveTo>
                  <a:lnTo>
                    <a:pt x="1" y="451"/>
                  </a:lnTo>
                  <a:lnTo>
                    <a:pt x="1100" y="2156"/>
                  </a:lnTo>
                  <a:lnTo>
                    <a:pt x="1782" y="1705"/>
                  </a:lnTo>
                  <a:lnTo>
                    <a:pt x="6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6559652" y="3014743"/>
              <a:ext cx="625093" cy="412284"/>
            </a:xfrm>
            <a:custGeom>
              <a:avLst/>
              <a:gdLst/>
              <a:ahLst/>
              <a:cxnLst/>
              <a:rect l="l" t="t" r="r" b="b"/>
              <a:pathLst>
                <a:path w="9810" h="6471" extrusionOk="0">
                  <a:moveTo>
                    <a:pt x="9581" y="1"/>
                  </a:moveTo>
                  <a:cubicBezTo>
                    <a:pt x="9543" y="1"/>
                    <a:pt x="9504" y="12"/>
                    <a:pt x="9469" y="36"/>
                  </a:cubicBezTo>
                  <a:lnTo>
                    <a:pt x="121" y="6095"/>
                  </a:lnTo>
                  <a:cubicBezTo>
                    <a:pt x="22" y="6161"/>
                    <a:pt x="0" y="6282"/>
                    <a:pt x="55" y="6381"/>
                  </a:cubicBezTo>
                  <a:cubicBezTo>
                    <a:pt x="97" y="6437"/>
                    <a:pt x="161" y="6471"/>
                    <a:pt x="228" y="6471"/>
                  </a:cubicBezTo>
                  <a:cubicBezTo>
                    <a:pt x="266" y="6471"/>
                    <a:pt x="305" y="6460"/>
                    <a:pt x="341" y="6436"/>
                  </a:cubicBezTo>
                  <a:lnTo>
                    <a:pt x="9689" y="376"/>
                  </a:lnTo>
                  <a:cubicBezTo>
                    <a:pt x="9787" y="310"/>
                    <a:pt x="9809" y="190"/>
                    <a:pt x="9754" y="91"/>
                  </a:cubicBezTo>
                  <a:cubicBezTo>
                    <a:pt x="9712" y="34"/>
                    <a:pt x="9648" y="1"/>
                    <a:pt x="958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6611456" y="3098653"/>
              <a:ext cx="630063" cy="411965"/>
            </a:xfrm>
            <a:custGeom>
              <a:avLst/>
              <a:gdLst/>
              <a:ahLst/>
              <a:cxnLst/>
              <a:rect l="l" t="t" r="r" b="b"/>
              <a:pathLst>
                <a:path w="9888" h="6466" extrusionOk="0">
                  <a:moveTo>
                    <a:pt x="9757" y="0"/>
                  </a:moveTo>
                  <a:cubicBezTo>
                    <a:pt x="9738" y="0"/>
                    <a:pt x="9719" y="5"/>
                    <a:pt x="9700" y="16"/>
                  </a:cubicBezTo>
                  <a:lnTo>
                    <a:pt x="67" y="6263"/>
                  </a:lnTo>
                  <a:cubicBezTo>
                    <a:pt x="12" y="6296"/>
                    <a:pt x="1" y="6362"/>
                    <a:pt x="34" y="6417"/>
                  </a:cubicBezTo>
                  <a:cubicBezTo>
                    <a:pt x="56" y="6446"/>
                    <a:pt x="92" y="6465"/>
                    <a:pt x="131" y="6465"/>
                  </a:cubicBezTo>
                  <a:cubicBezTo>
                    <a:pt x="150" y="6465"/>
                    <a:pt x="169" y="6461"/>
                    <a:pt x="188" y="6450"/>
                  </a:cubicBezTo>
                  <a:lnTo>
                    <a:pt x="9821" y="203"/>
                  </a:lnTo>
                  <a:cubicBezTo>
                    <a:pt x="9865" y="170"/>
                    <a:pt x="9887" y="104"/>
                    <a:pt x="9854" y="49"/>
                  </a:cubicBezTo>
                  <a:cubicBezTo>
                    <a:pt x="9832" y="20"/>
                    <a:pt x="9796" y="0"/>
                    <a:pt x="9757"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6902276" y="2003610"/>
              <a:ext cx="611139" cy="132713"/>
            </a:xfrm>
            <a:custGeom>
              <a:avLst/>
              <a:gdLst/>
              <a:ahLst/>
              <a:cxnLst/>
              <a:rect l="l" t="t" r="r" b="b"/>
              <a:pathLst>
                <a:path w="9591" h="2083" extrusionOk="0">
                  <a:moveTo>
                    <a:pt x="9036" y="0"/>
                  </a:moveTo>
                  <a:cubicBezTo>
                    <a:pt x="9016" y="0"/>
                    <a:pt x="8995" y="1"/>
                    <a:pt x="8974" y="4"/>
                  </a:cubicBezTo>
                  <a:lnTo>
                    <a:pt x="484" y="1059"/>
                  </a:lnTo>
                  <a:cubicBezTo>
                    <a:pt x="199" y="1092"/>
                    <a:pt x="1" y="1345"/>
                    <a:pt x="34" y="1631"/>
                  </a:cubicBezTo>
                  <a:cubicBezTo>
                    <a:pt x="67" y="1895"/>
                    <a:pt x="298" y="2082"/>
                    <a:pt x="550" y="2082"/>
                  </a:cubicBezTo>
                  <a:lnTo>
                    <a:pt x="616" y="2082"/>
                  </a:lnTo>
                  <a:lnTo>
                    <a:pt x="9106" y="1026"/>
                  </a:lnTo>
                  <a:cubicBezTo>
                    <a:pt x="9392" y="993"/>
                    <a:pt x="9590" y="741"/>
                    <a:pt x="9557" y="455"/>
                  </a:cubicBezTo>
                  <a:cubicBezTo>
                    <a:pt x="9516" y="190"/>
                    <a:pt x="9296" y="0"/>
                    <a:pt x="9036" y="0"/>
                  </a:cubicBezTo>
                  <a:close/>
                </a:path>
              </a:pathLst>
            </a:custGeom>
            <a:solidFill>
              <a:srgbClr val="000000">
                <a:alpha val="119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6902276" y="2003610"/>
              <a:ext cx="611139" cy="132713"/>
            </a:xfrm>
            <a:custGeom>
              <a:avLst/>
              <a:gdLst/>
              <a:ahLst/>
              <a:cxnLst/>
              <a:rect l="l" t="t" r="r" b="b"/>
              <a:pathLst>
                <a:path w="9591" h="2083" extrusionOk="0">
                  <a:moveTo>
                    <a:pt x="554" y="0"/>
                  </a:moveTo>
                  <a:cubicBezTo>
                    <a:pt x="295" y="0"/>
                    <a:pt x="74" y="190"/>
                    <a:pt x="34" y="455"/>
                  </a:cubicBezTo>
                  <a:cubicBezTo>
                    <a:pt x="1" y="741"/>
                    <a:pt x="199" y="993"/>
                    <a:pt x="484" y="1026"/>
                  </a:cubicBezTo>
                  <a:lnTo>
                    <a:pt x="8974" y="2082"/>
                  </a:lnTo>
                  <a:lnTo>
                    <a:pt x="9040" y="2082"/>
                  </a:lnTo>
                  <a:cubicBezTo>
                    <a:pt x="9304" y="2082"/>
                    <a:pt x="9524" y="1895"/>
                    <a:pt x="9557" y="1631"/>
                  </a:cubicBezTo>
                  <a:cubicBezTo>
                    <a:pt x="9590" y="1345"/>
                    <a:pt x="9392" y="1092"/>
                    <a:pt x="9106" y="1059"/>
                  </a:cubicBezTo>
                  <a:lnTo>
                    <a:pt x="616" y="4"/>
                  </a:lnTo>
                  <a:cubicBezTo>
                    <a:pt x="596" y="1"/>
                    <a:pt x="575" y="0"/>
                    <a:pt x="5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7143330" y="2013740"/>
              <a:ext cx="55436" cy="100156"/>
            </a:xfrm>
            <a:custGeom>
              <a:avLst/>
              <a:gdLst/>
              <a:ahLst/>
              <a:cxnLst/>
              <a:rect l="l" t="t" r="r" b="b"/>
              <a:pathLst>
                <a:path w="870" h="1572" extrusionOk="0">
                  <a:moveTo>
                    <a:pt x="479" y="0"/>
                  </a:moveTo>
                  <a:cubicBezTo>
                    <a:pt x="319" y="0"/>
                    <a:pt x="170" y="105"/>
                    <a:pt x="133" y="274"/>
                  </a:cubicBezTo>
                  <a:cubicBezTo>
                    <a:pt x="122" y="285"/>
                    <a:pt x="1" y="769"/>
                    <a:pt x="34" y="1241"/>
                  </a:cubicBezTo>
                  <a:cubicBezTo>
                    <a:pt x="56" y="1428"/>
                    <a:pt x="210" y="1571"/>
                    <a:pt x="397" y="1571"/>
                  </a:cubicBezTo>
                  <a:lnTo>
                    <a:pt x="419" y="1571"/>
                  </a:lnTo>
                  <a:cubicBezTo>
                    <a:pt x="616" y="1549"/>
                    <a:pt x="759" y="1384"/>
                    <a:pt x="748" y="1186"/>
                  </a:cubicBezTo>
                  <a:cubicBezTo>
                    <a:pt x="726" y="834"/>
                    <a:pt x="814" y="450"/>
                    <a:pt x="814" y="450"/>
                  </a:cubicBezTo>
                  <a:cubicBezTo>
                    <a:pt x="869" y="252"/>
                    <a:pt x="759" y="65"/>
                    <a:pt x="561" y="10"/>
                  </a:cubicBezTo>
                  <a:cubicBezTo>
                    <a:pt x="534" y="3"/>
                    <a:pt x="506" y="0"/>
                    <a:pt x="47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7188189" y="2019092"/>
              <a:ext cx="54735" cy="99710"/>
            </a:xfrm>
            <a:custGeom>
              <a:avLst/>
              <a:gdLst/>
              <a:ahLst/>
              <a:cxnLst/>
              <a:rect l="l" t="t" r="r" b="b"/>
              <a:pathLst>
                <a:path w="859" h="1565" extrusionOk="0">
                  <a:moveTo>
                    <a:pt x="465" y="0"/>
                  </a:moveTo>
                  <a:cubicBezTo>
                    <a:pt x="305" y="0"/>
                    <a:pt x="167" y="110"/>
                    <a:pt x="121" y="267"/>
                  </a:cubicBezTo>
                  <a:cubicBezTo>
                    <a:pt x="121" y="289"/>
                    <a:pt x="0" y="761"/>
                    <a:pt x="33" y="1234"/>
                  </a:cubicBezTo>
                  <a:cubicBezTo>
                    <a:pt x="44" y="1421"/>
                    <a:pt x="198" y="1564"/>
                    <a:pt x="385" y="1564"/>
                  </a:cubicBezTo>
                  <a:lnTo>
                    <a:pt x="407" y="1564"/>
                  </a:lnTo>
                  <a:cubicBezTo>
                    <a:pt x="605" y="1553"/>
                    <a:pt x="748" y="1377"/>
                    <a:pt x="737" y="1179"/>
                  </a:cubicBezTo>
                  <a:cubicBezTo>
                    <a:pt x="715" y="827"/>
                    <a:pt x="803" y="454"/>
                    <a:pt x="814" y="443"/>
                  </a:cubicBezTo>
                  <a:cubicBezTo>
                    <a:pt x="858" y="256"/>
                    <a:pt x="748" y="58"/>
                    <a:pt x="561" y="14"/>
                  </a:cubicBezTo>
                  <a:cubicBezTo>
                    <a:pt x="529" y="5"/>
                    <a:pt x="496" y="0"/>
                    <a:pt x="465"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6" descr="Project Task Management 3D Illustration download in PNG, OBJ or Blend format">
            <a:extLst>
              <a:ext uri="{FF2B5EF4-FFF2-40B4-BE49-F238E27FC236}">
                <a16:creationId xmlns:a16="http://schemas.microsoft.com/office/drawing/2014/main" id="{16B2A738-BE85-E888-EF7B-08EB24C11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34" y="5145205"/>
            <a:ext cx="819987" cy="8199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ACTIVATION FUNCTIONS</a:t>
            </a:r>
            <a:endParaRPr dirty="0"/>
          </a:p>
        </p:txBody>
      </p:sp>
      <p:sp>
        <p:nvSpPr>
          <p:cNvPr id="1956" name="Google Shape;1956;p44"/>
          <p:cNvSpPr txBox="1">
            <a:spLocks noGrp="1"/>
          </p:cNvSpPr>
          <p:nvPr>
            <p:ph type="subTitle" idx="1"/>
          </p:nvPr>
        </p:nvSpPr>
        <p:spPr>
          <a:xfrm>
            <a:off x="208156" y="1583749"/>
            <a:ext cx="4363844" cy="2936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Activation functions are key components in artificial neural networks and are used to introduce non-linearity into models. These functions determine whether an artificial neuron should be activated (firing) or not based on the weighted sum of its inputs.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Activation functions play a key role in neural networks for several reasons:</a:t>
            </a:r>
          </a:p>
          <a:p>
            <a:pPr marL="171450" lvl="0" indent="-171450" algn="just" rtl="0">
              <a:spcBef>
                <a:spcPts val="0"/>
              </a:spcBef>
              <a:spcAft>
                <a:spcPts val="0"/>
              </a:spcAft>
              <a:buFont typeface="Arial" panose="020B0604020202020204" pitchFamily="34" charset="0"/>
              <a:buChar char="•"/>
            </a:pPr>
            <a:r>
              <a:rPr lang="en-US" dirty="0"/>
              <a:t>Introduction of Non-Linearity</a:t>
            </a:r>
          </a:p>
          <a:p>
            <a:pPr marL="171450" lvl="0" indent="-171450" algn="just" rtl="0">
              <a:spcBef>
                <a:spcPts val="0"/>
              </a:spcBef>
              <a:spcAft>
                <a:spcPts val="0"/>
              </a:spcAft>
              <a:buFont typeface="Arial" panose="020B0604020202020204" pitchFamily="34" charset="0"/>
              <a:buChar char="•"/>
            </a:pPr>
            <a:r>
              <a:rPr lang="en-US" dirty="0"/>
              <a:t>Hierarchical Feature Learning</a:t>
            </a:r>
          </a:p>
          <a:p>
            <a:pPr marL="171450" lvl="0" indent="-171450" algn="just" rtl="0">
              <a:spcBef>
                <a:spcPts val="0"/>
              </a:spcBef>
              <a:spcAft>
                <a:spcPts val="0"/>
              </a:spcAft>
              <a:buFont typeface="Arial" panose="020B0604020202020204" pitchFamily="34" charset="0"/>
              <a:buChar char="•"/>
            </a:pPr>
            <a:r>
              <a:rPr lang="en-US" dirty="0"/>
              <a:t>Information Management</a:t>
            </a:r>
            <a:endParaRPr lang="it-IT" dirty="0"/>
          </a:p>
        </p:txBody>
      </p:sp>
      <p:sp>
        <p:nvSpPr>
          <p:cNvPr id="1957" name="Google Shape;1957;p44"/>
          <p:cNvSpPr txBox="1">
            <a:spLocks noGrp="1"/>
          </p:cNvSpPr>
          <p:nvPr>
            <p:ph type="subTitle" idx="2"/>
          </p:nvPr>
        </p:nvSpPr>
        <p:spPr>
          <a:xfrm>
            <a:off x="4809053" y="1583749"/>
            <a:ext cx="4193697" cy="30388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activation function used in this project is the </a:t>
            </a:r>
            <a:r>
              <a:rPr lang="en-US" dirty="0" err="1"/>
              <a:t>ReLu</a:t>
            </a:r>
            <a:r>
              <a:rPr lang="en-US" dirty="0"/>
              <a:t> (Rectified Linear Unit).</a:t>
            </a:r>
          </a:p>
          <a:p>
            <a:pPr marL="0" lvl="0" indent="0" algn="just" rtl="0">
              <a:spcBef>
                <a:spcPts val="0"/>
              </a:spcBef>
              <a:spcAft>
                <a:spcPts val="0"/>
              </a:spcAft>
              <a:buNone/>
            </a:pPr>
            <a:r>
              <a:rPr lang="en-US" dirty="0"/>
              <a:t>It is a non-linear activation function that returns the input itself if it is positive and zero otherwise.</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70771" y="1176052"/>
            <a:ext cx="4772722" cy="0"/>
          </a:xfrm>
          <a:prstGeom prst="straightConnector1">
            <a:avLst/>
          </a:prstGeom>
          <a:noFill/>
          <a:ln w="28575" cap="flat" cmpd="sng">
            <a:solidFill>
              <a:schemeClr val="dk1"/>
            </a:solidFill>
            <a:prstDash val="solid"/>
            <a:round/>
            <a:headEnd type="none" w="med" len="med"/>
            <a:tailEnd type="none" w="med" len="med"/>
          </a:ln>
        </p:spPr>
      </p:cxnSp>
      <p:pic>
        <p:nvPicPr>
          <p:cNvPr id="8" name="Immagine 7" descr="Immagine che contiene testo, schermata, diagramma, nero&#10;&#10;Descrizione generata automaticamente">
            <a:extLst>
              <a:ext uri="{FF2B5EF4-FFF2-40B4-BE49-F238E27FC236}">
                <a16:creationId xmlns:a16="http://schemas.microsoft.com/office/drawing/2014/main" id="{8F4A83ED-0BDE-60CF-B05F-103DC08E3164}"/>
              </a:ext>
            </a:extLst>
          </p:cNvPr>
          <p:cNvPicPr>
            <a:picLocks noChangeAspect="1"/>
          </p:cNvPicPr>
          <p:nvPr/>
        </p:nvPicPr>
        <p:blipFill>
          <a:blip r:embed="rId3"/>
          <a:stretch>
            <a:fillRect/>
          </a:stretch>
        </p:blipFill>
        <p:spPr>
          <a:xfrm>
            <a:off x="4084715" y="2678751"/>
            <a:ext cx="3908415" cy="2196033"/>
          </a:xfrm>
          <a:prstGeom prst="rect">
            <a:avLst/>
          </a:prstGeom>
        </p:spPr>
      </p:pic>
      <p:pic>
        <p:nvPicPr>
          <p:cNvPr id="10" name="Immagine 9">
            <a:extLst>
              <a:ext uri="{FF2B5EF4-FFF2-40B4-BE49-F238E27FC236}">
                <a16:creationId xmlns:a16="http://schemas.microsoft.com/office/drawing/2014/main" id="{E176BA07-8D0B-D85E-6B89-8BEB8C32765B}"/>
              </a:ext>
            </a:extLst>
          </p:cNvPr>
          <p:cNvPicPr>
            <a:picLocks noChangeAspect="1"/>
          </p:cNvPicPr>
          <p:nvPr/>
        </p:nvPicPr>
        <p:blipFill>
          <a:blip r:embed="rId4"/>
          <a:stretch>
            <a:fillRect/>
          </a:stretch>
        </p:blipFill>
        <p:spPr>
          <a:xfrm>
            <a:off x="7161559" y="280766"/>
            <a:ext cx="1051100" cy="1051100"/>
          </a:xfrm>
          <a:prstGeom prst="rect">
            <a:avLst/>
          </a:prstGeom>
        </p:spPr>
      </p:pic>
      <p:pic>
        <p:nvPicPr>
          <p:cNvPr id="2" name="Picture 4" descr="Machine Learning 3D Icon download in PNG, OBJ or Blend format">
            <a:extLst>
              <a:ext uri="{FF2B5EF4-FFF2-40B4-BE49-F238E27FC236}">
                <a16:creationId xmlns:a16="http://schemas.microsoft.com/office/drawing/2014/main" id="{BF2837AB-6B42-A6D2-520F-C38AE103C7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3782" y="4874457"/>
            <a:ext cx="2278053" cy="2278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01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MSE LOSS</a:t>
            </a:r>
            <a:endParaRPr dirty="0"/>
          </a:p>
        </p:txBody>
      </p:sp>
      <mc:AlternateContent xmlns:mc="http://schemas.openxmlformats.org/markup-compatibility/2006" xmlns:a14="http://schemas.microsoft.com/office/drawing/2010/main">
        <mc:Choice Requires="a14">
          <p:sp>
            <p:nvSpPr>
              <p:cNvPr id="1956" name="Google Shape;1956;p44"/>
              <p:cNvSpPr txBox="1">
                <a:spLocks noGrp="1"/>
              </p:cNvSpPr>
              <p:nvPr>
                <p:ph type="subTitle" idx="1"/>
              </p:nvPr>
            </p:nvSpPr>
            <p:spPr>
              <a:xfrm>
                <a:off x="388595" y="1480527"/>
                <a:ext cx="4183380" cy="2936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objective of MSE Loss is to evaluate the performance of a model in a Regression problem.</a:t>
                </a:r>
              </a:p>
              <a:p>
                <a:pPr marL="0" lvl="0" indent="0" algn="just" rtl="0">
                  <a:spcBef>
                    <a:spcPts val="0"/>
                  </a:spcBef>
                  <a:spcAft>
                    <a:spcPts val="0"/>
                  </a:spcAft>
                  <a:buNone/>
                </a:pPr>
                <a:r>
                  <a:rPr lang="en-US" dirty="0"/>
                  <a:t>It calculates the mean squares of the differences between the model's predicted output values and the actual values of the Training and Validation set.</a:t>
                </a:r>
              </a:p>
              <a:p>
                <a:pPr marL="0" lvl="0" indent="0" algn="just" rtl="0">
                  <a:spcBef>
                    <a:spcPts val="0"/>
                  </a:spcBef>
                  <a:spcAft>
                    <a:spcPts val="0"/>
                  </a:spcAft>
                  <a:buNone/>
                </a:pPr>
                <a:r>
                  <a:rPr lang="en-US" dirty="0"/>
                  <a:t>This Loss provides the Mean Quadratic Error between each input x and each target y</a:t>
                </a:r>
                <a14:m>
                  <m:oMath xmlns:m="http://schemas.openxmlformats.org/officeDocument/2006/math">
                    <m:r>
                      <a:rPr lang="it-IT" sz="1800" b="0" i="0" smtClean="0">
                        <a:effectLst/>
                        <a:latin typeface="Cambria Math" panose="02040503050406030204" pitchFamily="18" charset="0"/>
                        <a:ea typeface="Times New Roman" panose="02020603050405020304" pitchFamily="18" charset="0"/>
                        <a:cs typeface="Segoe UI" panose="020B0502040204020203" pitchFamily="34" charset="0"/>
                      </a:rPr>
                      <m:t>.</m:t>
                    </m:r>
                  </m:oMath>
                </a14:m>
                <a:endParaRPr lang="it-IT" sz="1800" b="0" i="0" dirty="0">
                  <a:effectLst/>
                  <a:latin typeface="Cambria Math" panose="02040503050406030204" pitchFamily="18" charset="0"/>
                  <a:ea typeface="Times New Roman" panose="02020603050405020304" pitchFamily="18" charset="0"/>
                  <a:cs typeface="Segoe UI" panose="020B0502040204020203" pitchFamily="34" charset="0"/>
                </a:endParaRPr>
              </a:p>
              <a:p>
                <a:pPr marL="0" lvl="0" indent="0" algn="just"/>
                <a14:m>
                  <m:oMathPara xmlns:m="http://schemas.openxmlformats.org/officeDocument/2006/math">
                    <m:oMathParaPr>
                      <m:jc m:val="centerGroup"/>
                    </m:oMathParaPr>
                    <m:oMath xmlns:m="http://schemas.openxmlformats.org/officeDocument/2006/math">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𝑙</m:t>
                      </m:r>
                      <m:d>
                        <m:dPr>
                          <m:ctrlP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ctrlPr>
                        </m:dPr>
                        <m:e>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𝑥</m:t>
                          </m:r>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m:t>
                          </m:r>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𝑦</m:t>
                          </m:r>
                        </m:e>
                      </m:d>
                      <m:r>
                        <a:rPr lang="it-IT" sz="2000" i="1" smtClean="0">
                          <a:effectLst/>
                          <a:latin typeface="Cambria Math" panose="02040503050406030204" pitchFamily="18" charset="0"/>
                          <a:ea typeface="Times New Roman" panose="02020603050405020304" pitchFamily="18" charset="0"/>
                          <a:cs typeface="Segoe UI" panose="020B0502040204020203" pitchFamily="34" charset="0"/>
                        </a:rPr>
                        <m:t>=</m:t>
                      </m:r>
                      <m:r>
                        <a:rPr lang="it-IT" sz="2000" i="1">
                          <a:latin typeface="Cambria Math" panose="02040503050406030204" pitchFamily="18" charset="0"/>
                          <a:ea typeface="Times New Roman" panose="02020603050405020304" pitchFamily="18" charset="0"/>
                          <a:cs typeface="Segoe UI" panose="020B0502040204020203" pitchFamily="34" charset="0"/>
                        </a:rPr>
                        <m:t>𝐿</m:t>
                      </m:r>
                      <m:r>
                        <a:rPr lang="it-IT" sz="2000" i="1">
                          <a:latin typeface="Cambria Math" panose="02040503050406030204" pitchFamily="18" charset="0"/>
                          <a:ea typeface="Times New Roman" panose="02020603050405020304" pitchFamily="18" charset="0"/>
                          <a:cs typeface="Segoe UI" panose="020B0502040204020203" pitchFamily="34" charset="0"/>
                        </a:rPr>
                        <m:t>=</m:t>
                      </m:r>
                      <m:sSup>
                        <m:sSupPr>
                          <m:ctrlPr>
                            <a:rPr lang="it-IT" sz="2000" i="1">
                              <a:latin typeface="Cambria Math" panose="02040503050406030204" pitchFamily="18" charset="0"/>
                              <a:ea typeface="Times New Roman" panose="02020603050405020304" pitchFamily="18" charset="0"/>
                              <a:cs typeface="Segoe UI" panose="020B0502040204020203" pitchFamily="34" charset="0"/>
                            </a:rPr>
                          </m:ctrlPr>
                        </m:sSupPr>
                        <m:e>
                          <m:d>
                            <m:dPr>
                              <m:begChr m:val="{"/>
                              <m:endChr m:val="}"/>
                              <m:ctrlPr>
                                <a:rPr lang="it-IT" sz="2000" i="1">
                                  <a:latin typeface="Cambria Math" panose="02040503050406030204" pitchFamily="18" charset="0"/>
                                  <a:ea typeface="Times New Roman" panose="02020603050405020304" pitchFamily="18" charset="0"/>
                                  <a:cs typeface="Segoe UI" panose="020B0502040204020203" pitchFamily="34" charset="0"/>
                                </a:rPr>
                              </m:ctrlPr>
                            </m:dPr>
                            <m:e>
                              <m:r>
                                <a:rPr lang="it-IT" sz="2000" i="1">
                                  <a:latin typeface="Cambria Math" panose="02040503050406030204" pitchFamily="18" charset="0"/>
                                  <a:ea typeface="Times New Roman" panose="02020603050405020304" pitchFamily="18" charset="0"/>
                                  <a:cs typeface="Segoe UI" panose="020B0502040204020203" pitchFamily="34" charset="0"/>
                                </a:rPr>
                                <m:t>𝑙</m:t>
                              </m:r>
                              <m:r>
                                <a:rPr lang="it-IT" sz="2000" i="1">
                                  <a:latin typeface="Cambria Math" panose="02040503050406030204" pitchFamily="18" charset="0"/>
                                  <a:ea typeface="Times New Roman" panose="02020603050405020304" pitchFamily="18" charset="0"/>
                                  <a:cs typeface="Segoe UI" panose="020B0502040204020203" pitchFamily="34" charset="0"/>
                                </a:rPr>
                                <m:t>1, </m:t>
                              </m:r>
                              <m:r>
                                <a:rPr lang="it-IT" sz="2000" i="1">
                                  <a:latin typeface="Cambria Math" panose="02040503050406030204" pitchFamily="18" charset="0"/>
                                  <a:ea typeface="Times New Roman" panose="02020603050405020304" pitchFamily="18" charset="0"/>
                                  <a:cs typeface="Segoe UI" panose="020B0502040204020203" pitchFamily="34" charset="0"/>
                                </a:rPr>
                                <m:t>𝑙</m:t>
                              </m:r>
                              <m:r>
                                <a:rPr lang="it-IT" sz="2000" i="1">
                                  <a:latin typeface="Cambria Math" panose="02040503050406030204" pitchFamily="18" charset="0"/>
                                  <a:ea typeface="Times New Roman" panose="02020603050405020304" pitchFamily="18" charset="0"/>
                                  <a:cs typeface="Segoe UI" panose="020B0502040204020203" pitchFamily="34" charset="0"/>
                                </a:rPr>
                                <m:t>2, …</m:t>
                              </m:r>
                              <m:r>
                                <a:rPr lang="it-IT" sz="2000" i="1">
                                  <a:latin typeface="Cambria Math" panose="02040503050406030204" pitchFamily="18" charset="0"/>
                                  <a:ea typeface="Times New Roman" panose="02020603050405020304" pitchFamily="18" charset="0"/>
                                  <a:cs typeface="Segoe UI" panose="020B0502040204020203" pitchFamily="34" charset="0"/>
                                </a:rPr>
                                <m:t>𝑙𝑁</m:t>
                              </m:r>
                            </m:e>
                          </m:d>
                        </m:e>
                        <m:sup>
                          <m:r>
                            <a:rPr lang="it-IT" sz="2000" i="1">
                              <a:latin typeface="Cambria Math" panose="02040503050406030204" pitchFamily="18" charset="0"/>
                              <a:ea typeface="Times New Roman" panose="02020603050405020304" pitchFamily="18" charset="0"/>
                              <a:cs typeface="Segoe UI" panose="020B0502040204020203" pitchFamily="34" charset="0"/>
                            </a:rPr>
                            <m:t>𝑇</m:t>
                          </m:r>
                        </m:sup>
                      </m:sSup>
                    </m:oMath>
                  </m:oMathPara>
                </a14:m>
                <a:endParaRPr lang="it-IT" sz="2000" dirty="0">
                  <a:ea typeface="Times New Roman" panose="02020603050405020304" pitchFamily="18" charset="0"/>
                  <a:cs typeface="Segoe UI" panose="020B0502040204020203" pitchFamily="34" charset="0"/>
                </a:endParaRPr>
              </a:p>
              <a:p>
                <a:pPr marL="0" lvl="0" indent="0" algn="just"/>
                <a:r>
                  <a:rPr lang="it-IT" dirty="0" err="1"/>
                  <a:t>Where</a:t>
                </a:r>
                <a:r>
                  <a:rPr lang="it-IT" dirty="0"/>
                  <a:t>:</a:t>
                </a:r>
              </a:p>
              <a:p>
                <a:pPr marL="342900" indent="-342900" algn="just">
                  <a:buFont typeface="Arial" panose="020B0604020202020204" pitchFamily="34" charset="0"/>
                  <a:buChar char="•"/>
                </a:pPr>
                <a14:m>
                  <m:oMath xmlns:m="http://schemas.openxmlformats.org/officeDocument/2006/math">
                    <m:r>
                      <a:rPr lang="it-IT" sz="2000" b="0" i="1" smtClean="0">
                        <a:effectLst/>
                        <a:latin typeface="Cambria Math" panose="02040503050406030204" pitchFamily="18" charset="0"/>
                        <a:ea typeface="Times New Roman" panose="02020603050405020304" pitchFamily="18" charset="0"/>
                        <a:cs typeface="Segoe UI" panose="020B0502040204020203" pitchFamily="34" charset="0"/>
                      </a:rPr>
                      <m:t>𝑙𝑁</m:t>
                    </m:r>
                    <m:r>
                      <a:rPr lang="it-IT" sz="2000" i="1">
                        <a:latin typeface="Cambria Math" panose="02040503050406030204" pitchFamily="18" charset="0"/>
                        <a:ea typeface="Times New Roman" panose="02020603050405020304" pitchFamily="18" charset="0"/>
                        <a:cs typeface="Segoe UI" panose="020B0502040204020203" pitchFamily="34" charset="0"/>
                      </a:rPr>
                      <m:t>= (</m:t>
                    </m:r>
                    <m:r>
                      <a:rPr lang="it-IT" sz="2000" i="1">
                        <a:latin typeface="Cambria Math" panose="02040503050406030204" pitchFamily="18" charset="0"/>
                        <a:ea typeface="Times New Roman" panose="02020603050405020304" pitchFamily="18" charset="0"/>
                        <a:cs typeface="Segoe UI" panose="020B0502040204020203" pitchFamily="34" charset="0"/>
                      </a:rPr>
                      <m:t>𝑥𝑁</m:t>
                    </m:r>
                    <m:r>
                      <a:rPr lang="it-IT" sz="2000" i="1">
                        <a:latin typeface="Cambria Math" panose="02040503050406030204" pitchFamily="18" charset="0"/>
                        <a:ea typeface="Times New Roman" panose="02020603050405020304" pitchFamily="18" charset="0"/>
                        <a:cs typeface="Segoe UI" panose="020B0502040204020203" pitchFamily="34" charset="0"/>
                      </a:rPr>
                      <m:t> – </m:t>
                    </m:r>
                    <m:r>
                      <a:rPr lang="it-IT" sz="2000" i="1">
                        <a:latin typeface="Cambria Math" panose="02040503050406030204" pitchFamily="18" charset="0"/>
                        <a:ea typeface="Times New Roman" panose="02020603050405020304" pitchFamily="18" charset="0"/>
                        <a:cs typeface="Segoe UI" panose="020B0502040204020203" pitchFamily="34" charset="0"/>
                      </a:rPr>
                      <m:t>𝑦𝑁</m:t>
                    </m:r>
                    <m:r>
                      <a:rPr lang="it-IT" sz="2000" i="1">
                        <a:latin typeface="Cambria Math" panose="02040503050406030204" pitchFamily="18" charset="0"/>
                        <a:ea typeface="Times New Roman" panose="02020603050405020304" pitchFamily="18" charset="0"/>
                        <a:cs typeface="Segoe UI" panose="020B0502040204020203" pitchFamily="34" charset="0"/>
                      </a:rPr>
                      <m:t>)^2</m:t>
                    </m:r>
                  </m:oMath>
                </a14:m>
                <a:endParaRPr lang="it-IT" sz="2000" dirty="0"/>
              </a:p>
              <a:p>
                <a:pPr marL="342900" indent="-342900" algn="just">
                  <a:buFont typeface="Arial" panose="020B0604020202020204" pitchFamily="34" charset="0"/>
                  <a:buChar char="•"/>
                </a:pPr>
                <a:r>
                  <a:rPr lang="it-IT" dirty="0"/>
                  <a:t>N </a:t>
                </a:r>
                <a:r>
                  <a:rPr lang="it-IT" dirty="0" err="1"/>
                  <a:t>is</a:t>
                </a:r>
                <a:r>
                  <a:rPr lang="it-IT" dirty="0"/>
                  <a:t> the </a:t>
                </a:r>
                <a:r>
                  <a:rPr lang="it-IT" dirty="0" err="1"/>
                  <a:t>dimension</a:t>
                </a:r>
                <a:r>
                  <a:rPr lang="it-IT" dirty="0"/>
                  <a:t> of the Batch</a:t>
                </a:r>
              </a:p>
              <a:p>
                <a:pPr marL="342900" lvl="0" indent="-342900" algn="l" rtl="0">
                  <a:spcBef>
                    <a:spcPts val="0"/>
                  </a:spcBef>
                  <a:spcAft>
                    <a:spcPts val="0"/>
                  </a:spcAft>
                  <a:buFont typeface="Arial" panose="020B0604020202020204" pitchFamily="34" charset="0"/>
                  <a:buChar char="•"/>
                </a:pPr>
                <a:endParaRPr lang="it-IT" sz="2000" dirty="0"/>
              </a:p>
            </p:txBody>
          </p:sp>
        </mc:Choice>
        <mc:Fallback xmlns="">
          <p:sp>
            <p:nvSpPr>
              <p:cNvPr id="1956" name="Google Shape;1956;p44"/>
              <p:cNvSpPr txBox="1">
                <a:spLocks noGrp="1" noRot="1" noChangeAspect="1" noMove="1" noResize="1" noEditPoints="1" noAdjustHandles="1" noChangeArrowheads="1" noChangeShapeType="1" noTextEdit="1"/>
              </p:cNvSpPr>
              <p:nvPr>
                <p:ph type="subTitle" idx="1"/>
              </p:nvPr>
            </p:nvSpPr>
            <p:spPr>
              <a:xfrm>
                <a:off x="388595" y="1480527"/>
                <a:ext cx="4183380" cy="2936211"/>
              </a:xfrm>
              <a:prstGeom prst="rect">
                <a:avLst/>
              </a:prstGeom>
              <a:blipFill>
                <a:blip r:embed="rId3"/>
                <a:stretch>
                  <a:fillRect l="-146"/>
                </a:stretch>
              </a:blipFill>
            </p:spPr>
            <p:txBody>
              <a:bodyPr/>
              <a:lstStyle/>
              <a:p>
                <a:r>
                  <a:rPr lang="it-IT">
                    <a:noFill/>
                  </a:rPr>
                  <a:t> </a:t>
                </a:r>
              </a:p>
            </p:txBody>
          </p:sp>
        </mc:Fallback>
      </mc:AlternateContent>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583259" y="1176052"/>
            <a:ext cx="1910575" cy="0"/>
          </a:xfrm>
          <a:prstGeom prst="straightConnector1">
            <a:avLst/>
          </a:prstGeom>
          <a:noFill/>
          <a:ln w="2857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68330519-3CF7-94C2-5677-B3B6A7EF85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308" b="54359"/>
          <a:stretch/>
        </p:blipFill>
        <p:spPr bwMode="auto">
          <a:xfrm>
            <a:off x="4968240" y="1364191"/>
            <a:ext cx="3863340" cy="10397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achine Learning 3D Icon download in PNG, OBJ or Blend format">
            <a:extLst>
              <a:ext uri="{FF2B5EF4-FFF2-40B4-BE49-F238E27FC236}">
                <a16:creationId xmlns:a16="http://schemas.microsoft.com/office/drawing/2014/main" id="{07DDD9FC-0D49-47B8-94D5-51939CA18D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0360" y="2948634"/>
            <a:ext cx="1919211" cy="1919211"/>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922D6B5B-F772-4D17-173D-D76FC334A451}"/>
              </a:ext>
            </a:extLst>
          </p:cNvPr>
          <p:cNvPicPr>
            <a:picLocks noChangeAspect="1"/>
          </p:cNvPicPr>
          <p:nvPr/>
        </p:nvPicPr>
        <p:blipFill>
          <a:blip r:embed="rId6"/>
          <a:stretch>
            <a:fillRect/>
          </a:stretch>
        </p:blipFill>
        <p:spPr>
          <a:xfrm>
            <a:off x="-744121" y="-539594"/>
            <a:ext cx="539594" cy="539594"/>
          </a:xfrm>
          <a:prstGeom prst="rect">
            <a:avLst/>
          </a:prstGeom>
        </p:spPr>
      </p:pic>
      <p:pic>
        <p:nvPicPr>
          <p:cNvPr id="3" name="Picture 6">
            <a:extLst>
              <a:ext uri="{FF2B5EF4-FFF2-40B4-BE49-F238E27FC236}">
                <a16:creationId xmlns:a16="http://schemas.microsoft.com/office/drawing/2014/main" id="{BB59DC9A-86D7-9F87-3774-A98CAFBE92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3472" y="4401198"/>
            <a:ext cx="1740659" cy="11604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7596CC2-3E11-4AB2-6AC3-CD8D56790F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6240" r="59962" b="4312"/>
          <a:stretch/>
        </p:blipFill>
        <p:spPr bwMode="auto">
          <a:xfrm>
            <a:off x="6738499" y="2385410"/>
            <a:ext cx="2016906" cy="1126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049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GRADIENT DESCENT</a:t>
            </a:r>
            <a:endParaRPr dirty="0"/>
          </a:p>
        </p:txBody>
      </p:sp>
      <p:sp>
        <p:nvSpPr>
          <p:cNvPr id="1956" name="Google Shape;1956;p44"/>
          <p:cNvSpPr txBox="1">
            <a:spLocks noGrp="1"/>
          </p:cNvSpPr>
          <p:nvPr>
            <p:ph type="subTitle" idx="1"/>
          </p:nvPr>
        </p:nvSpPr>
        <p:spPr>
          <a:xfrm>
            <a:off x="175235" y="1347968"/>
            <a:ext cx="8793480" cy="17303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Gradient descent is an optimization algorithm commonly used in the training of deep learning models to find model parameter values that </a:t>
            </a:r>
            <a:r>
              <a:rPr lang="en-US" dirty="0" err="1"/>
              <a:t>minimise</a:t>
            </a:r>
            <a:r>
              <a:rPr lang="en-US" dirty="0"/>
              <a:t> the Loss Function.</a:t>
            </a:r>
          </a:p>
          <a:p>
            <a:pPr marL="0" lvl="0" indent="0" algn="just" rtl="0">
              <a:spcBef>
                <a:spcPts val="0"/>
              </a:spcBef>
              <a:spcAft>
                <a:spcPts val="0"/>
              </a:spcAft>
              <a:buNone/>
            </a:pPr>
            <a:r>
              <a:rPr lang="en-US" dirty="0"/>
              <a:t>The algorithm in deep learning works like this:</a:t>
            </a:r>
          </a:p>
          <a:p>
            <a:pPr marL="228600" lvl="0" indent="-228600" algn="just" rtl="0">
              <a:spcBef>
                <a:spcPts val="0"/>
              </a:spcBef>
              <a:spcAft>
                <a:spcPts val="0"/>
              </a:spcAft>
              <a:buFont typeface="+mj-lt"/>
              <a:buAutoNum type="arabicPeriod"/>
            </a:pPr>
            <a:r>
              <a:rPr lang="en-US" dirty="0" err="1"/>
              <a:t>initialisation</a:t>
            </a:r>
            <a:r>
              <a:rPr lang="en-US" dirty="0"/>
              <a:t> of weights </a:t>
            </a:r>
          </a:p>
          <a:p>
            <a:pPr marL="228600" lvl="0" indent="-228600" algn="just" rtl="0">
              <a:spcBef>
                <a:spcPts val="0"/>
              </a:spcBef>
              <a:spcAft>
                <a:spcPts val="0"/>
              </a:spcAft>
              <a:buFont typeface="+mj-lt"/>
              <a:buAutoNum type="arabicPeriod"/>
            </a:pPr>
            <a:r>
              <a:rPr lang="en-US" dirty="0"/>
              <a:t>calculation of the gradient</a:t>
            </a:r>
          </a:p>
          <a:p>
            <a:pPr marL="228600" lvl="0" indent="-228600" algn="just" rtl="0">
              <a:spcBef>
                <a:spcPts val="0"/>
              </a:spcBef>
              <a:spcAft>
                <a:spcPts val="0"/>
              </a:spcAft>
              <a:buFont typeface="+mj-lt"/>
              <a:buAutoNum type="arabicPeriod"/>
            </a:pPr>
            <a:r>
              <a:rPr lang="en-US" dirty="0"/>
              <a:t>weight adjustment </a:t>
            </a:r>
          </a:p>
          <a:p>
            <a:pPr marL="228600" lvl="0" indent="-228600" algn="just" rtl="0">
              <a:spcBef>
                <a:spcPts val="0"/>
              </a:spcBef>
              <a:spcAft>
                <a:spcPts val="0"/>
              </a:spcAft>
              <a:buFont typeface="+mj-lt"/>
              <a:buAutoNum type="arabicPeriod"/>
            </a:pPr>
            <a:r>
              <a:rPr lang="en-US" dirty="0"/>
              <a:t>repetition of steps 2 and 3 for a specified number of epochs</a:t>
            </a:r>
            <a:endParaRPr lang="it-IT" sz="20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667000" y="1176052"/>
            <a:ext cx="3756660" cy="0"/>
          </a:xfrm>
          <a:prstGeom prst="straightConnector1">
            <a:avLst/>
          </a:prstGeom>
          <a:noFill/>
          <a:ln w="28575" cap="flat" cmpd="sng">
            <a:solidFill>
              <a:schemeClr val="dk1"/>
            </a:solidFill>
            <a:prstDash val="solid"/>
            <a:round/>
            <a:headEnd type="none" w="med" len="med"/>
            <a:tailEnd type="none" w="med" len="med"/>
          </a:ln>
        </p:spPr>
      </p:cxnSp>
      <p:pic>
        <p:nvPicPr>
          <p:cNvPr id="2" name="Immagine 1">
            <a:extLst>
              <a:ext uri="{FF2B5EF4-FFF2-40B4-BE49-F238E27FC236}">
                <a16:creationId xmlns:a16="http://schemas.microsoft.com/office/drawing/2014/main" id="{922D6B5B-F772-4D17-173D-D76FC334A451}"/>
              </a:ext>
            </a:extLst>
          </p:cNvPr>
          <p:cNvPicPr>
            <a:picLocks noChangeAspect="1"/>
          </p:cNvPicPr>
          <p:nvPr/>
        </p:nvPicPr>
        <p:blipFill>
          <a:blip r:embed="rId3"/>
          <a:stretch>
            <a:fillRect/>
          </a:stretch>
        </p:blipFill>
        <p:spPr>
          <a:xfrm>
            <a:off x="-744121" y="-539594"/>
            <a:ext cx="539594" cy="539594"/>
          </a:xfrm>
          <a:prstGeom prst="rect">
            <a:avLst/>
          </a:prstGeom>
        </p:spPr>
      </p:pic>
      <p:pic>
        <p:nvPicPr>
          <p:cNvPr id="14342" name="Picture 6">
            <a:extLst>
              <a:ext uri="{FF2B5EF4-FFF2-40B4-BE49-F238E27FC236}">
                <a16:creationId xmlns:a16="http://schemas.microsoft.com/office/drawing/2014/main" id="{BD838C8F-5E24-6D12-B2C9-C2B37EF67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117" y="1589235"/>
            <a:ext cx="6394388" cy="4262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Space Shuttle 3D Icon download in PNG, OBJ or Blend format">
            <a:extLst>
              <a:ext uri="{FF2B5EF4-FFF2-40B4-BE49-F238E27FC236}">
                <a16:creationId xmlns:a16="http://schemas.microsoft.com/office/drawing/2014/main" id="{30E2C6C4-816D-3C88-E331-13F274038C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184" y="5305168"/>
            <a:ext cx="1826127" cy="182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4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OPTIMIZER: ADAM</a:t>
            </a:r>
            <a:endParaRPr dirty="0"/>
          </a:p>
        </p:txBody>
      </p:sp>
      <p:sp>
        <p:nvSpPr>
          <p:cNvPr id="1956" name="Google Shape;1956;p44"/>
          <p:cNvSpPr txBox="1">
            <a:spLocks noGrp="1"/>
          </p:cNvSpPr>
          <p:nvPr>
            <p:ph type="subTitle" idx="1"/>
          </p:nvPr>
        </p:nvSpPr>
        <p:spPr>
          <a:xfrm>
            <a:off x="193288" y="1328801"/>
            <a:ext cx="4296937" cy="288764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pPr>
            <a:r>
              <a:rPr lang="en-US" dirty="0"/>
              <a:t>Adam is a method that calculates the adaptive learning rate for each parameter and stores the exponential decay average of past quadratic gradients for each time step t like the </a:t>
            </a:r>
            <a:r>
              <a:rPr lang="en-US" dirty="0" err="1"/>
              <a:t>Adadelta</a:t>
            </a:r>
            <a:r>
              <a:rPr lang="en-US" dirty="0"/>
              <a:t> and RMSprop </a:t>
            </a:r>
            <a:r>
              <a:rPr lang="en-US" dirty="0" err="1"/>
              <a:t>optimisers</a:t>
            </a:r>
            <a:r>
              <a:rPr lang="en-US" dirty="0"/>
              <a:t>, but also stores one similar to Momentum.</a:t>
            </a:r>
          </a:p>
          <a:p>
            <a:pPr marL="0" lvl="0" indent="0" algn="just" rtl="0">
              <a:spcBef>
                <a:spcPts val="0"/>
              </a:spcBef>
              <a:spcAft>
                <a:spcPts val="0"/>
              </a:spcAft>
            </a:pPr>
            <a:r>
              <a:rPr lang="en-US" dirty="0"/>
              <a:t>So we have:</a:t>
            </a:r>
          </a:p>
          <a:p>
            <a:pPr marL="171450" lvl="0" indent="-171450" algn="just" rtl="0">
              <a:spcBef>
                <a:spcPts val="0"/>
              </a:spcBef>
              <a:spcAft>
                <a:spcPts val="0"/>
              </a:spcAft>
              <a:buFont typeface="Arial" panose="020B0604020202020204" pitchFamily="34" charset="0"/>
              <a:buChar char="•"/>
            </a:pPr>
            <a:r>
              <a:rPr lang="en-US" dirty="0"/>
              <a:t>Mean of the gradients mt</a:t>
            </a:r>
          </a:p>
          <a:p>
            <a:pPr marL="171450" lvl="0" indent="-171450" algn="just" rtl="0">
              <a:spcBef>
                <a:spcPts val="0"/>
              </a:spcBef>
              <a:spcAft>
                <a:spcPts val="0"/>
              </a:spcAft>
              <a:buFont typeface="Arial" panose="020B0604020202020204" pitchFamily="34" charset="0"/>
              <a:buChar char="•"/>
            </a:pPr>
            <a:r>
              <a:rPr lang="en-US" dirty="0"/>
              <a:t>Uncentred variance of the gradients </a:t>
            </a:r>
            <a:r>
              <a:rPr lang="en-US" dirty="0" err="1"/>
              <a:t>vt</a:t>
            </a:r>
            <a:endParaRPr lang="en-US" dirty="0"/>
          </a:p>
          <a:p>
            <a:pPr marL="0" lvl="0" indent="0" algn="just" rtl="0">
              <a:spcBef>
                <a:spcPts val="0"/>
              </a:spcBef>
              <a:spcAft>
                <a:spcPts val="0"/>
              </a:spcAft>
            </a:pPr>
            <a:endParaRPr lang="en-US" dirty="0"/>
          </a:p>
          <a:p>
            <a:pPr marL="0" lvl="0" indent="0" algn="just" rtl="0">
              <a:spcBef>
                <a:spcPts val="0"/>
              </a:spcBef>
              <a:spcAft>
                <a:spcPts val="0"/>
              </a:spcAft>
            </a:pPr>
            <a:r>
              <a:rPr lang="en-US" dirty="0"/>
              <a:t>Adam's parameter update rule is: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869580" y="1176052"/>
            <a:ext cx="3479181" cy="0"/>
          </a:xfrm>
          <a:prstGeom prst="straightConnector1">
            <a:avLst/>
          </a:prstGeom>
          <a:noFill/>
          <a:ln w="28575" cap="flat" cmpd="sng">
            <a:solidFill>
              <a:schemeClr val="dk1"/>
            </a:solidFill>
            <a:prstDash val="solid"/>
            <a:round/>
            <a:headEnd type="none" w="med" len="med"/>
            <a:tailEnd type="none" w="med" len="med"/>
          </a:ln>
        </p:spPr>
      </p:cxnSp>
      <p:pic>
        <p:nvPicPr>
          <p:cNvPr id="5140" name="Picture 20">
            <a:extLst>
              <a:ext uri="{FF2B5EF4-FFF2-40B4-BE49-F238E27FC236}">
                <a16:creationId xmlns:a16="http://schemas.microsoft.com/office/drawing/2014/main" id="{A9A2AA51-8D81-BFC9-BF83-F3526E54D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581" y="3348323"/>
            <a:ext cx="2876550" cy="619125"/>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a:extLst>
              <a:ext uri="{FF2B5EF4-FFF2-40B4-BE49-F238E27FC236}">
                <a16:creationId xmlns:a16="http://schemas.microsoft.com/office/drawing/2014/main" id="{25AA9E92-B5A8-AA2C-034C-366AA2DB336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28601"/>
          <a:stretch/>
        </p:blipFill>
        <p:spPr bwMode="auto">
          <a:xfrm>
            <a:off x="4868548" y="1328801"/>
            <a:ext cx="3668150" cy="132411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7C6154EF-1210-C5D1-3479-239316957E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0000"/>
          <a:stretch/>
        </p:blipFill>
        <p:spPr bwMode="auto">
          <a:xfrm>
            <a:off x="-793429" y="631903"/>
            <a:ext cx="619512" cy="6515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3A57894-884D-99A7-67B7-A80247AE68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000"/>
          <a:stretch/>
        </p:blipFill>
        <p:spPr bwMode="auto">
          <a:xfrm>
            <a:off x="9317867" y="553630"/>
            <a:ext cx="611034" cy="6425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ace Shuttle 3D Icon download in PNG, OBJ or Blend format">
            <a:extLst>
              <a:ext uri="{FF2B5EF4-FFF2-40B4-BE49-F238E27FC236}">
                <a16:creationId xmlns:a16="http://schemas.microsoft.com/office/drawing/2014/main" id="{9E253F22-6590-A2F3-A369-BCF84CD6A3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5012" y="2197695"/>
            <a:ext cx="2968315" cy="2968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487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DROPOUT</a:t>
            </a:r>
            <a:endParaRPr dirty="0"/>
          </a:p>
        </p:txBody>
      </p:sp>
      <p:sp>
        <p:nvSpPr>
          <p:cNvPr id="1956" name="Google Shape;1956;p44"/>
          <p:cNvSpPr txBox="1">
            <a:spLocks noGrp="1"/>
          </p:cNvSpPr>
          <p:nvPr>
            <p:ph type="subTitle" idx="1"/>
          </p:nvPr>
        </p:nvSpPr>
        <p:spPr>
          <a:xfrm>
            <a:off x="713225" y="1583749"/>
            <a:ext cx="3858775" cy="2936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Dropout is an efficient way of averaging many large neural networks.</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technique works like this: </a:t>
            </a:r>
          </a:p>
          <a:p>
            <a:pPr marL="171450" lvl="0" indent="-171450" algn="just" rtl="0">
              <a:spcBef>
                <a:spcPts val="0"/>
              </a:spcBef>
              <a:spcAft>
                <a:spcPts val="0"/>
              </a:spcAft>
              <a:buFont typeface="Arial" panose="020B0604020202020204" pitchFamily="34" charset="0"/>
              <a:buChar char="•"/>
            </a:pPr>
            <a:r>
              <a:rPr lang="en-US" dirty="0"/>
              <a:t>During Training a percentage, at random, of units in one or more layers of the network is temporarily dropped out.</a:t>
            </a:r>
          </a:p>
          <a:p>
            <a:pPr marL="171450" lvl="0" indent="-171450" algn="just" rtl="0">
              <a:spcBef>
                <a:spcPts val="0"/>
              </a:spcBef>
              <a:spcAft>
                <a:spcPts val="0"/>
              </a:spcAft>
              <a:buFont typeface="Arial" panose="020B0604020202020204" pitchFamily="34" charset="0"/>
              <a:buChar char="•"/>
            </a:pPr>
            <a:r>
              <a:rPr lang="en-US" dirty="0"/>
              <a:t>Then during the training iteration some connections are disregarded.</a:t>
            </a:r>
          </a:p>
          <a:p>
            <a:pPr marL="171450" lvl="0" indent="-171450" algn="just" rtl="0">
              <a:spcBef>
                <a:spcPts val="0"/>
              </a:spcBef>
              <a:spcAft>
                <a:spcPts val="0"/>
              </a:spcAft>
              <a:buFont typeface="Arial" panose="020B0604020202020204" pitchFamily="34" charset="0"/>
              <a:buChar char="•"/>
            </a:pPr>
            <a:r>
              <a:rPr lang="en-US" dirty="0"/>
              <a:t>It is not applied during the Test process.</a:t>
            </a:r>
            <a:endParaRPr lang="it-IT" dirty="0"/>
          </a:p>
        </p:txBody>
      </p:sp>
      <p:sp>
        <p:nvSpPr>
          <p:cNvPr id="1957" name="Google Shape;1957;p44"/>
          <p:cNvSpPr txBox="1">
            <a:spLocks noGrp="1"/>
          </p:cNvSpPr>
          <p:nvPr>
            <p:ph type="subTitle" idx="2"/>
          </p:nvPr>
        </p:nvSpPr>
        <p:spPr>
          <a:xfrm>
            <a:off x="4809053" y="1583749"/>
            <a:ext cx="4072403" cy="303882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Usually the dropout value is 0.2 or 0.5 but can also be adjusted.</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technique can be implemented with the dropout layer that randomly introduces binary masks (0, 1) into the units during training:</a:t>
            </a:r>
          </a:p>
          <a:p>
            <a:pPr marL="171450" lvl="0" indent="-171450" algn="just" rtl="0">
              <a:spcBef>
                <a:spcPts val="0"/>
              </a:spcBef>
              <a:spcAft>
                <a:spcPts val="0"/>
              </a:spcAft>
              <a:buFont typeface="Arial" panose="020B0604020202020204" pitchFamily="34" charset="0"/>
              <a:buChar char="•"/>
            </a:pPr>
            <a:r>
              <a:rPr lang="it-IT" dirty="0"/>
              <a:t>1 Active</a:t>
            </a:r>
          </a:p>
          <a:p>
            <a:pPr marL="171450" lvl="0" indent="-171450" algn="just" rtl="0">
              <a:spcBef>
                <a:spcPts val="0"/>
              </a:spcBef>
              <a:spcAft>
                <a:spcPts val="0"/>
              </a:spcAft>
              <a:buFont typeface="Arial" panose="020B0604020202020204" pitchFamily="34" charset="0"/>
              <a:buChar char="•"/>
            </a:pPr>
            <a:r>
              <a:rPr lang="en-US" dirty="0"/>
              <a:t>0 Not Active</a:t>
            </a:r>
          </a:p>
          <a:p>
            <a:pPr marL="0" lvl="0" indent="0" algn="just" rtl="0">
              <a:spcBef>
                <a:spcPts val="0"/>
              </a:spcBef>
              <a:spcAft>
                <a:spcPts val="0"/>
              </a:spcAft>
            </a:pPr>
            <a:r>
              <a:rPr lang="en-US" dirty="0"/>
              <a:t>With the Dropout we have:</a:t>
            </a:r>
          </a:p>
          <a:p>
            <a:pPr marL="171450" lvl="0" indent="-171450" algn="just" rtl="0">
              <a:spcBef>
                <a:spcPts val="0"/>
              </a:spcBef>
              <a:spcAft>
                <a:spcPts val="0"/>
              </a:spcAft>
              <a:buFont typeface="Arial" panose="020B0604020202020204" pitchFamily="34" charset="0"/>
              <a:buChar char="•"/>
            </a:pPr>
            <a:r>
              <a:rPr lang="en-US" dirty="0"/>
              <a:t>Greater robustness</a:t>
            </a:r>
          </a:p>
          <a:p>
            <a:pPr marL="171450" lvl="0" indent="-171450" algn="just" rtl="0">
              <a:spcBef>
                <a:spcPts val="0"/>
              </a:spcBef>
              <a:spcAft>
                <a:spcPts val="0"/>
              </a:spcAft>
              <a:buFont typeface="Arial" panose="020B0604020202020204" pitchFamily="34" charset="0"/>
              <a:buChar char="•"/>
            </a:pPr>
            <a:r>
              <a:rPr lang="en-US" dirty="0"/>
              <a:t>Less overfitting</a:t>
            </a:r>
          </a:p>
          <a:p>
            <a:pPr marL="171450" lvl="0" indent="-171450" algn="just" rtl="0">
              <a:spcBef>
                <a:spcPts val="0"/>
              </a:spcBef>
              <a:spcAft>
                <a:spcPts val="0"/>
              </a:spcAft>
              <a:buFont typeface="Arial" panose="020B0604020202020204" pitchFamily="34" charset="0"/>
              <a:buChar char="•"/>
            </a:pPr>
            <a:r>
              <a:rPr lang="en-US" dirty="0"/>
              <a:t>Less dependence on specific connections</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613750" y="1176052"/>
            <a:ext cx="1857782" cy="0"/>
          </a:xfrm>
          <a:prstGeom prst="straightConnector1">
            <a:avLst/>
          </a:prstGeom>
          <a:noFill/>
          <a:ln w="28575" cap="flat" cmpd="sng">
            <a:solidFill>
              <a:schemeClr val="dk1"/>
            </a:solidFill>
            <a:prstDash val="solid"/>
            <a:round/>
            <a:headEnd type="none" w="med" len="med"/>
            <a:tailEnd type="none" w="med" len="med"/>
          </a:ln>
        </p:spPr>
      </p:cxnSp>
      <p:pic>
        <p:nvPicPr>
          <p:cNvPr id="2050" name="Picture 2">
            <a:extLst>
              <a:ext uri="{FF2B5EF4-FFF2-40B4-BE49-F238E27FC236}">
                <a16:creationId xmlns:a16="http://schemas.microsoft.com/office/drawing/2014/main" id="{4AD2794B-F5B7-C20C-E0A0-CD6CEF6738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2407944" y="236388"/>
            <a:ext cx="1112496" cy="116994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C55DC52-50E0-6172-4FA2-4905A40DEA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5564842" y="269993"/>
            <a:ext cx="1112497" cy="116995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E51B9BD0-E1C9-3E15-F70B-2C42CE7A7D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8881457" y="5251232"/>
            <a:ext cx="1313056" cy="13130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CABD1CC8-01BF-29F6-F862-69F82A84B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21510" y="-772616"/>
            <a:ext cx="708000" cy="70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a:extLst>
              <a:ext uri="{FF2B5EF4-FFF2-40B4-BE49-F238E27FC236}">
                <a16:creationId xmlns:a16="http://schemas.microsoft.com/office/drawing/2014/main" id="{CD3B1B65-FC98-C77D-6376-52BF85E2B0CC}"/>
              </a:ext>
            </a:extLst>
          </p:cNvPr>
          <p:cNvPicPr>
            <a:picLocks noChangeAspect="1"/>
          </p:cNvPicPr>
          <p:nvPr/>
        </p:nvPicPr>
        <p:blipFill>
          <a:blip r:embed="rId5"/>
          <a:stretch>
            <a:fillRect/>
          </a:stretch>
        </p:blipFill>
        <p:spPr>
          <a:xfrm>
            <a:off x="-1402080" y="1935829"/>
            <a:ext cx="1271842" cy="1271842"/>
          </a:xfrm>
          <a:prstGeom prst="rect">
            <a:avLst/>
          </a:prstGeom>
        </p:spPr>
      </p:pic>
      <p:pic>
        <p:nvPicPr>
          <p:cNvPr id="6" name="Immagine 5">
            <a:extLst>
              <a:ext uri="{FF2B5EF4-FFF2-40B4-BE49-F238E27FC236}">
                <a16:creationId xmlns:a16="http://schemas.microsoft.com/office/drawing/2014/main" id="{0A3F28BA-8D34-3D55-BEEE-2BAFF4EA0E90}"/>
              </a:ext>
            </a:extLst>
          </p:cNvPr>
          <p:cNvPicPr>
            <a:picLocks noChangeAspect="1"/>
          </p:cNvPicPr>
          <p:nvPr/>
        </p:nvPicPr>
        <p:blipFill>
          <a:blip r:embed="rId6"/>
          <a:stretch>
            <a:fillRect/>
          </a:stretch>
        </p:blipFill>
        <p:spPr>
          <a:xfrm>
            <a:off x="9500212" y="1737116"/>
            <a:ext cx="1313056" cy="1313056"/>
          </a:xfrm>
          <a:prstGeom prst="rect">
            <a:avLst/>
          </a:prstGeom>
        </p:spPr>
      </p:pic>
    </p:spTree>
    <p:extLst>
      <p:ext uri="{BB962C8B-B14F-4D97-AF65-F5344CB8AC3E}">
        <p14:creationId xmlns:p14="http://schemas.microsoft.com/office/powerpoint/2010/main" val="3717414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4"/>
            <a:ext cx="5022458" cy="2589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MODELS</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836" name="Google Shape;1836;p42"/>
          <p:cNvCxnSpPr>
            <a:cxnSpLocks/>
          </p:cNvCxnSpPr>
          <p:nvPr/>
        </p:nvCxnSpPr>
        <p:spPr>
          <a:xfrm>
            <a:off x="1139425" y="2144350"/>
            <a:ext cx="2756068" cy="0"/>
          </a:xfrm>
          <a:prstGeom prst="straightConnector1">
            <a:avLst/>
          </a:prstGeom>
          <a:noFill/>
          <a:ln w="28575" cap="flat" cmpd="sng">
            <a:solidFill>
              <a:schemeClr val="dk1"/>
            </a:solidFill>
            <a:prstDash val="solid"/>
            <a:round/>
            <a:headEnd type="none" w="med" len="med"/>
            <a:tailEnd type="none" w="med" len="med"/>
          </a:ln>
        </p:spPr>
      </p:cxnSp>
      <p:pic>
        <p:nvPicPr>
          <p:cNvPr id="9" name="Immagine 8">
            <a:extLst>
              <a:ext uri="{FF2B5EF4-FFF2-40B4-BE49-F238E27FC236}">
                <a16:creationId xmlns:a16="http://schemas.microsoft.com/office/drawing/2014/main" id="{B5B3362F-E993-3BFB-CA80-DA259122FD49}"/>
              </a:ext>
            </a:extLst>
          </p:cNvPr>
          <p:cNvPicPr>
            <a:picLocks noChangeAspect="1"/>
          </p:cNvPicPr>
          <p:nvPr/>
        </p:nvPicPr>
        <p:blipFill>
          <a:blip r:embed="rId3"/>
          <a:stretch>
            <a:fillRect/>
          </a:stretch>
        </p:blipFill>
        <p:spPr>
          <a:xfrm>
            <a:off x="3895493" y="736837"/>
            <a:ext cx="2756069" cy="2756069"/>
          </a:xfrm>
          <a:prstGeom prst="rect">
            <a:avLst/>
          </a:prstGeom>
        </p:spPr>
      </p:pic>
      <p:pic>
        <p:nvPicPr>
          <p:cNvPr id="11" name="Immagine 10">
            <a:extLst>
              <a:ext uri="{FF2B5EF4-FFF2-40B4-BE49-F238E27FC236}">
                <a16:creationId xmlns:a16="http://schemas.microsoft.com/office/drawing/2014/main" id="{2800C5EE-3762-E2DB-9896-25884C98A3A1}"/>
              </a:ext>
            </a:extLst>
          </p:cNvPr>
          <p:cNvPicPr>
            <a:picLocks noChangeAspect="1"/>
          </p:cNvPicPr>
          <p:nvPr/>
        </p:nvPicPr>
        <p:blipFill>
          <a:blip r:embed="rId4"/>
          <a:stretch>
            <a:fillRect/>
          </a:stretch>
        </p:blipFill>
        <p:spPr>
          <a:xfrm>
            <a:off x="6023683" y="1538403"/>
            <a:ext cx="2683727" cy="2683727"/>
          </a:xfrm>
          <a:prstGeom prst="rect">
            <a:avLst/>
          </a:prstGeom>
        </p:spPr>
      </p:pic>
    </p:spTree>
    <p:extLst>
      <p:ext uri="{BB962C8B-B14F-4D97-AF65-F5344CB8AC3E}">
        <p14:creationId xmlns:p14="http://schemas.microsoft.com/office/powerpoint/2010/main" val="3207572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800" dirty="0"/>
              <a:t>BI-LSTM</a:t>
            </a:r>
            <a:endParaRPr sz="2800" dirty="0"/>
          </a:p>
        </p:txBody>
      </p:sp>
      <p:sp>
        <p:nvSpPr>
          <p:cNvPr id="1740" name="Google Shape;1740;p40"/>
          <p:cNvSpPr txBox="1">
            <a:spLocks noGrp="1"/>
          </p:cNvSpPr>
          <p:nvPr>
            <p:ph type="title" idx="2"/>
          </p:nvPr>
        </p:nvSpPr>
        <p:spPr>
          <a:xfrm>
            <a:off x="829562"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1</a:t>
            </a:r>
            <a:endParaRPr dirty="0">
              <a:solidFill>
                <a:schemeClr val="accent1">
                  <a:lumMod val="90000"/>
                  <a:lumOff val="10000"/>
                </a:schemeClr>
              </a:solidFill>
            </a:endParaRPr>
          </a:p>
        </p:txBody>
      </p:sp>
      <p:sp>
        <p:nvSpPr>
          <p:cNvPr id="1741" name="Google Shape;1741;p40"/>
          <p:cNvSpPr txBox="1">
            <a:spLocks noGrp="1"/>
          </p:cNvSpPr>
          <p:nvPr>
            <p:ph type="subTitle" idx="3"/>
          </p:nvPr>
        </p:nvSpPr>
        <p:spPr>
          <a:xfrm>
            <a:off x="1746574" y="3192488"/>
            <a:ext cx="3052001" cy="785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2400" dirty="0"/>
              <a:t>HYBRID </a:t>
            </a:r>
          </a:p>
          <a:p>
            <a:pPr marL="0" lvl="0" indent="0" rtl="0">
              <a:spcBef>
                <a:spcPts val="0"/>
              </a:spcBef>
              <a:spcAft>
                <a:spcPts val="0"/>
              </a:spcAft>
              <a:buNone/>
            </a:pPr>
            <a:r>
              <a:rPr lang="en" sz="2400" dirty="0"/>
              <a:t>(MIXTURE MODEL)</a:t>
            </a:r>
            <a:endParaRPr sz="2400" dirty="0"/>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3</a:t>
            </a:r>
            <a:endParaRPr dirty="0">
              <a:solidFill>
                <a:schemeClr val="accent1">
                  <a:lumMod val="90000"/>
                  <a:lumOff val="10000"/>
                </a:schemeClr>
              </a:solidFill>
            </a:endParaRPr>
          </a:p>
        </p:txBody>
      </p:sp>
      <p:sp>
        <p:nvSpPr>
          <p:cNvPr id="1743" name="Google Shape;1743;p40"/>
          <p:cNvSpPr txBox="1">
            <a:spLocks noGrp="1"/>
          </p:cNvSpPr>
          <p:nvPr>
            <p:ph type="subTitle" idx="5"/>
          </p:nvPr>
        </p:nvSpPr>
        <p:spPr>
          <a:xfrm>
            <a:off x="5808624" y="1576375"/>
            <a:ext cx="300771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t>TRANSFORMER-ENCODER</a:t>
            </a:r>
            <a:endParaRPr sz="2400" dirty="0"/>
          </a:p>
        </p:txBody>
      </p:sp>
      <p:sp>
        <p:nvSpPr>
          <p:cNvPr id="1744" name="Google Shape;1744;p40"/>
          <p:cNvSpPr txBox="1">
            <a:spLocks noGrp="1"/>
          </p:cNvSpPr>
          <p:nvPr>
            <p:ph type="title" idx="6"/>
          </p:nvPr>
        </p:nvSpPr>
        <p:spPr>
          <a:xfrm>
            <a:off x="488000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2</a:t>
            </a:r>
            <a:endParaRPr dirty="0">
              <a:solidFill>
                <a:schemeClr val="accent1">
                  <a:lumMod val="90000"/>
                  <a:lumOff val="10000"/>
                </a:schemeClr>
              </a:solidFill>
            </a:endParaRPr>
          </a:p>
        </p:txBody>
      </p:sp>
      <p:sp>
        <p:nvSpPr>
          <p:cNvPr id="1745" name="Google Shape;1745;p40"/>
          <p:cNvSpPr txBox="1">
            <a:spLocks noGrp="1"/>
          </p:cNvSpPr>
          <p:nvPr>
            <p:ph type="subTitle" idx="7"/>
          </p:nvPr>
        </p:nvSpPr>
        <p:spPr>
          <a:xfrm>
            <a:off x="5808625" y="3185706"/>
            <a:ext cx="3335375" cy="115007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2400" dirty="0"/>
              <a:t>HYBRID </a:t>
            </a:r>
          </a:p>
          <a:p>
            <a:pPr marL="0" lvl="0" indent="0" algn="l" rtl="0">
              <a:spcBef>
                <a:spcPts val="0"/>
              </a:spcBef>
              <a:spcAft>
                <a:spcPts val="0"/>
              </a:spcAft>
              <a:buNone/>
            </a:pPr>
            <a:r>
              <a:rPr lang="it-IT" sz="2400" dirty="0"/>
              <a:t>(with WEIGHTED ATTENTION)</a:t>
            </a:r>
            <a:endParaRPr sz="2400" dirty="0"/>
          </a:p>
        </p:txBody>
      </p:sp>
      <p:sp>
        <p:nvSpPr>
          <p:cNvPr id="1746" name="Google Shape;1746;p40"/>
          <p:cNvSpPr txBox="1">
            <a:spLocks noGrp="1"/>
          </p:cNvSpPr>
          <p:nvPr>
            <p:ph type="title" idx="8"/>
          </p:nvPr>
        </p:nvSpPr>
        <p:spPr>
          <a:xfrm>
            <a:off x="4809210" y="3224098"/>
            <a:ext cx="1017880" cy="615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accent1">
                    <a:lumMod val="90000"/>
                    <a:lumOff val="10000"/>
                  </a:schemeClr>
                </a:solidFill>
              </a:rPr>
              <a:t>4</a:t>
            </a:r>
            <a:endParaRPr dirty="0">
              <a:solidFill>
                <a:schemeClr val="accent1">
                  <a:lumMod val="90000"/>
                  <a:lumOff val="10000"/>
                </a:schemeClr>
              </a:solidFill>
            </a:endParaRPr>
          </a:p>
        </p:txBody>
      </p:sp>
      <p:cxnSp>
        <p:nvCxnSpPr>
          <p:cNvPr id="1748" name="Google Shape;1748;p40"/>
          <p:cNvCxnSpPr/>
          <p:nvPr/>
        </p:nvCxnSpPr>
        <p:spPr>
          <a:xfrm>
            <a:off x="858662" y="3832024"/>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38200" y="2282564"/>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55430" y="3839696"/>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3486575" y="1138510"/>
            <a:ext cx="2240625" cy="0"/>
          </a:xfrm>
          <a:prstGeom prst="straightConnector1">
            <a:avLst/>
          </a:prstGeom>
          <a:noFill/>
          <a:ln w="2857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EF70888A-70A8-E8D1-A157-A1ABD37C50FF}"/>
              </a:ext>
            </a:extLst>
          </p:cNvPr>
          <p:cNvPicPr>
            <a:picLocks noChangeAspect="1"/>
          </p:cNvPicPr>
          <p:nvPr/>
        </p:nvPicPr>
        <p:blipFill>
          <a:blip r:embed="rId3"/>
          <a:stretch>
            <a:fillRect/>
          </a:stretch>
        </p:blipFill>
        <p:spPr>
          <a:xfrm>
            <a:off x="5905281" y="160394"/>
            <a:ext cx="1183443" cy="1183443"/>
          </a:xfrm>
          <a:prstGeom prst="rect">
            <a:avLst/>
          </a:prstGeom>
        </p:spPr>
      </p:pic>
      <p:pic>
        <p:nvPicPr>
          <p:cNvPr id="4" name="Immagine 3">
            <a:extLst>
              <a:ext uri="{FF2B5EF4-FFF2-40B4-BE49-F238E27FC236}">
                <a16:creationId xmlns:a16="http://schemas.microsoft.com/office/drawing/2014/main" id="{9F0302FF-C72A-647E-62A6-AA491FDB031C}"/>
              </a:ext>
            </a:extLst>
          </p:cNvPr>
          <p:cNvPicPr>
            <a:picLocks noChangeAspect="1"/>
          </p:cNvPicPr>
          <p:nvPr/>
        </p:nvPicPr>
        <p:blipFill>
          <a:blip r:embed="rId4"/>
          <a:stretch>
            <a:fillRect/>
          </a:stretch>
        </p:blipFill>
        <p:spPr>
          <a:xfrm>
            <a:off x="2066808" y="160394"/>
            <a:ext cx="1241686" cy="1241686"/>
          </a:xfrm>
          <a:prstGeom prst="rect">
            <a:avLst/>
          </a:prstGeom>
        </p:spPr>
      </p:pic>
      <p:cxnSp>
        <p:nvCxnSpPr>
          <p:cNvPr id="9" name="Google Shape;1749;p40">
            <a:extLst>
              <a:ext uri="{FF2B5EF4-FFF2-40B4-BE49-F238E27FC236}">
                <a16:creationId xmlns:a16="http://schemas.microsoft.com/office/drawing/2014/main" id="{954C5912-75B8-795F-23F5-06128A0A1A7D}"/>
              </a:ext>
            </a:extLst>
          </p:cNvPr>
          <p:cNvCxnSpPr/>
          <p:nvPr/>
        </p:nvCxnSpPr>
        <p:spPr>
          <a:xfrm>
            <a:off x="858662" y="2282564"/>
            <a:ext cx="818100" cy="0"/>
          </a:xfrm>
          <a:prstGeom prst="straightConnector1">
            <a:avLst/>
          </a:prstGeom>
          <a:noFill/>
          <a:ln w="28575" cap="flat" cmpd="sng">
            <a:solidFill>
              <a:schemeClr val="dk1"/>
            </a:solidFill>
            <a:prstDash val="solid"/>
            <a:round/>
            <a:headEnd type="none" w="med" len="med"/>
            <a:tailEnd type="none" w="med" len="med"/>
          </a:ln>
        </p:spPr>
      </p:cxnSp>
      <p:pic>
        <p:nvPicPr>
          <p:cNvPr id="6" name="Picture 4">
            <a:extLst>
              <a:ext uri="{FF2B5EF4-FFF2-40B4-BE49-F238E27FC236}">
                <a16:creationId xmlns:a16="http://schemas.microsoft.com/office/drawing/2014/main" id="{096DFCA4-9B25-D0D9-6BFC-19330E430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79095" y="2453411"/>
            <a:ext cx="1782658" cy="1081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26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LSTM</a:t>
            </a:r>
            <a:endParaRPr dirty="0"/>
          </a:p>
        </p:txBody>
      </p:sp>
      <p:sp>
        <p:nvSpPr>
          <p:cNvPr id="1956" name="Google Shape;1956;p44"/>
          <p:cNvSpPr txBox="1">
            <a:spLocks noGrp="1"/>
          </p:cNvSpPr>
          <p:nvPr>
            <p:ph type="subTitle" idx="1"/>
          </p:nvPr>
        </p:nvSpPr>
        <p:spPr>
          <a:xfrm>
            <a:off x="536399" y="1442317"/>
            <a:ext cx="4533689" cy="301146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An LSTM network is an advanced recurrent neural network (RNN) that is designed to solve the problem of long-term dependencies handle problems where the temporal sequence of data is important, in fact they have an internal memory that can store long-term information and allow information to flow from one temporal state to another. </a:t>
            </a:r>
          </a:p>
          <a:p>
            <a:pPr marL="0" lvl="0" indent="0" algn="just" rtl="0">
              <a:spcBef>
                <a:spcPts val="0"/>
              </a:spcBef>
              <a:spcAft>
                <a:spcPts val="0"/>
              </a:spcAft>
              <a:buNone/>
            </a:pPr>
            <a:r>
              <a:rPr lang="en-US" dirty="0"/>
              <a:t>There are 4 gates that control the flow of information in memory cells:</a:t>
            </a:r>
          </a:p>
          <a:p>
            <a:pPr marL="171450" lvl="0" indent="-171450" algn="just" rtl="0">
              <a:spcBef>
                <a:spcPts val="0"/>
              </a:spcBef>
              <a:spcAft>
                <a:spcPts val="0"/>
              </a:spcAft>
              <a:buFont typeface="Arial" panose="020B0604020202020204" pitchFamily="34" charset="0"/>
              <a:buChar char="•"/>
            </a:pPr>
            <a:r>
              <a:rPr lang="en-US" dirty="0"/>
              <a:t>FORGET</a:t>
            </a:r>
          </a:p>
          <a:p>
            <a:pPr marL="171450" lvl="0" indent="-171450" algn="just" rtl="0">
              <a:spcBef>
                <a:spcPts val="0"/>
              </a:spcBef>
              <a:spcAft>
                <a:spcPts val="0"/>
              </a:spcAft>
              <a:buFont typeface="Arial" panose="020B0604020202020204" pitchFamily="34" charset="0"/>
              <a:buChar char="•"/>
            </a:pPr>
            <a:r>
              <a:rPr lang="en-US" dirty="0"/>
              <a:t>STORE</a:t>
            </a:r>
          </a:p>
          <a:p>
            <a:pPr marL="171450" lvl="0" indent="-171450" algn="just" rtl="0">
              <a:spcBef>
                <a:spcPts val="0"/>
              </a:spcBef>
              <a:spcAft>
                <a:spcPts val="0"/>
              </a:spcAft>
              <a:buFont typeface="Arial" panose="020B0604020202020204" pitchFamily="34" charset="0"/>
              <a:buChar char="•"/>
            </a:pPr>
            <a:r>
              <a:rPr lang="en-US" dirty="0"/>
              <a:t>UPDATE</a:t>
            </a:r>
          </a:p>
          <a:p>
            <a:pPr marL="171450" lvl="0" indent="-171450" algn="just" rtl="0">
              <a:spcBef>
                <a:spcPts val="0"/>
              </a:spcBef>
              <a:spcAft>
                <a:spcPts val="0"/>
              </a:spcAft>
              <a:buFont typeface="Arial" panose="020B0604020202020204" pitchFamily="34" charset="0"/>
              <a:buChar char="•"/>
            </a:pPr>
            <a:r>
              <a:rPr lang="en-US" dirty="0"/>
              <a:t>OUTPUT</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4073912" y="1176052"/>
            <a:ext cx="996176" cy="0"/>
          </a:xfrm>
          <a:prstGeom prst="straightConnector1">
            <a:avLst/>
          </a:prstGeom>
          <a:noFill/>
          <a:ln w="28575" cap="flat" cmpd="sng">
            <a:solidFill>
              <a:schemeClr val="dk1"/>
            </a:solidFill>
            <a:prstDash val="solid"/>
            <a:round/>
            <a:headEnd type="none" w="med" len="med"/>
            <a:tailEnd type="none" w="med" len="med"/>
          </a:ln>
        </p:spPr>
      </p:cxnSp>
      <p:pic>
        <p:nvPicPr>
          <p:cNvPr id="2052" name="Picture 4">
            <a:extLst>
              <a:ext uri="{FF2B5EF4-FFF2-40B4-BE49-F238E27FC236}">
                <a16:creationId xmlns:a16="http://schemas.microsoft.com/office/drawing/2014/main" id="{59E988B0-2B7B-10C1-D17E-2EF4985BD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9923" y="1322455"/>
            <a:ext cx="4405115" cy="2672895"/>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 descr="Immagine che contiene schermata, testo, Carattere, cerchio">
            <a:extLst>
              <a:ext uri="{FF2B5EF4-FFF2-40B4-BE49-F238E27FC236}">
                <a16:creationId xmlns:a16="http://schemas.microsoft.com/office/drawing/2014/main" id="{791ED36B-5D52-CA04-2153-5F101B50A17B}"/>
              </a:ext>
            </a:extLst>
          </p:cNvPr>
          <p:cNvPicPr>
            <a:picLocks noChangeAspect="1"/>
          </p:cNvPicPr>
          <p:nvPr/>
        </p:nvPicPr>
        <p:blipFill>
          <a:blip r:embed="rId4"/>
          <a:stretch>
            <a:fillRect/>
          </a:stretch>
        </p:blipFill>
        <p:spPr>
          <a:xfrm>
            <a:off x="8217719" y="5329022"/>
            <a:ext cx="2354638" cy="1278033"/>
          </a:xfrm>
          <a:prstGeom prst="rect">
            <a:avLst/>
          </a:prstGeom>
        </p:spPr>
      </p:pic>
      <p:sp>
        <p:nvSpPr>
          <p:cNvPr id="3" name="Ovale 2">
            <a:extLst>
              <a:ext uri="{FF2B5EF4-FFF2-40B4-BE49-F238E27FC236}">
                <a16:creationId xmlns:a16="http://schemas.microsoft.com/office/drawing/2014/main" id="{62943E59-1F9D-B302-54C4-1F3996869536}"/>
              </a:ext>
            </a:extLst>
          </p:cNvPr>
          <p:cNvSpPr/>
          <p:nvPr/>
        </p:nvSpPr>
        <p:spPr>
          <a:xfrm>
            <a:off x="-311665" y="5391407"/>
            <a:ext cx="1282404" cy="1153262"/>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 name="Connettore diritto 3">
            <a:extLst>
              <a:ext uri="{FF2B5EF4-FFF2-40B4-BE49-F238E27FC236}">
                <a16:creationId xmlns:a16="http://schemas.microsoft.com/office/drawing/2014/main" id="{1C83C06F-89F7-2470-8C48-2CA40C2958F7}"/>
              </a:ext>
            </a:extLst>
          </p:cNvPr>
          <p:cNvCxnSpPr>
            <a:cxnSpLocks/>
          </p:cNvCxnSpPr>
          <p:nvPr/>
        </p:nvCxnSpPr>
        <p:spPr>
          <a:xfrm>
            <a:off x="1120140" y="5628884"/>
            <a:ext cx="922020" cy="33915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Connettore diritto 6">
            <a:extLst>
              <a:ext uri="{FF2B5EF4-FFF2-40B4-BE49-F238E27FC236}">
                <a16:creationId xmlns:a16="http://schemas.microsoft.com/office/drawing/2014/main" id="{27FDCDAF-E131-390A-F998-326EDA3F261D}"/>
              </a:ext>
            </a:extLst>
          </p:cNvPr>
          <p:cNvCxnSpPr>
            <a:cxnSpLocks/>
          </p:cNvCxnSpPr>
          <p:nvPr/>
        </p:nvCxnSpPr>
        <p:spPr>
          <a:xfrm flipV="1">
            <a:off x="1024054" y="6115307"/>
            <a:ext cx="1805940" cy="117853"/>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2225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cxnSp>
        <p:nvCxnSpPr>
          <p:cNvPr id="10" name="Connettore diritto 9">
            <a:extLst>
              <a:ext uri="{FF2B5EF4-FFF2-40B4-BE49-F238E27FC236}">
                <a16:creationId xmlns:a16="http://schemas.microsoft.com/office/drawing/2014/main" id="{59F6656D-4802-12B7-532F-A88384AB7169}"/>
              </a:ext>
            </a:extLst>
          </p:cNvPr>
          <p:cNvCxnSpPr>
            <a:cxnSpLocks/>
          </p:cNvCxnSpPr>
          <p:nvPr/>
        </p:nvCxnSpPr>
        <p:spPr>
          <a:xfrm>
            <a:off x="2727960" y="2819400"/>
            <a:ext cx="2522220" cy="773494"/>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BI-LSTM</a:t>
            </a:r>
            <a:endParaRPr dirty="0"/>
          </a:p>
        </p:txBody>
      </p:sp>
      <p:sp>
        <p:nvSpPr>
          <p:cNvPr id="1956" name="Google Shape;1956;p44"/>
          <p:cNvSpPr txBox="1">
            <a:spLocks noGrp="1"/>
          </p:cNvSpPr>
          <p:nvPr>
            <p:ph type="subTitle" idx="1"/>
          </p:nvPr>
        </p:nvSpPr>
        <p:spPr>
          <a:xfrm>
            <a:off x="158042" y="1388945"/>
            <a:ext cx="8549640" cy="148221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A Bi-LSTM network functions similarly to a normal LSTM, but has some key differences:</a:t>
            </a:r>
          </a:p>
          <a:p>
            <a:pPr marL="171450" lvl="0" indent="-171450" algn="just" rtl="0">
              <a:spcBef>
                <a:spcPts val="0"/>
              </a:spcBef>
              <a:spcAft>
                <a:spcPts val="0"/>
              </a:spcAft>
              <a:buFont typeface="Arial" panose="020B0604020202020204" pitchFamily="34" charset="0"/>
              <a:buChar char="•"/>
            </a:pPr>
            <a:r>
              <a:rPr lang="en-US" dirty="0"/>
              <a:t>Two-way</a:t>
            </a:r>
          </a:p>
          <a:p>
            <a:pPr marL="171450" lvl="0" indent="-171450" algn="just" rtl="0">
              <a:spcBef>
                <a:spcPts val="0"/>
              </a:spcBef>
              <a:spcAft>
                <a:spcPts val="0"/>
              </a:spcAft>
              <a:buFont typeface="Arial" panose="020B0604020202020204" pitchFamily="34" charset="0"/>
              <a:buChar char="•"/>
            </a:pPr>
            <a:r>
              <a:rPr lang="en-US" dirty="0"/>
              <a:t>Chained Output</a:t>
            </a:r>
          </a:p>
          <a:p>
            <a:pPr marL="171450" lvl="0" indent="-171450" algn="just" rtl="0">
              <a:spcBef>
                <a:spcPts val="0"/>
              </a:spcBef>
              <a:spcAft>
                <a:spcPts val="0"/>
              </a:spcAft>
              <a:buFont typeface="Arial" panose="020B0604020202020204" pitchFamily="34" charset="0"/>
              <a:buChar char="•"/>
            </a:pPr>
            <a:r>
              <a:rPr lang="en-US" dirty="0"/>
              <a:t>Greater Capability of Capturing Time Dependencies</a:t>
            </a:r>
            <a:endParaRPr lang="it-IT" sz="14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803829" y="1176052"/>
            <a:ext cx="1536342" cy="0"/>
          </a:xfrm>
          <a:prstGeom prst="straightConnector1">
            <a:avLst/>
          </a:prstGeom>
          <a:noFill/>
          <a:ln w="2857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7330BB42-D157-B63D-1A77-AD7FF64E2F47}"/>
              </a:ext>
            </a:extLst>
          </p:cNvPr>
          <p:cNvPicPr>
            <a:picLocks noChangeAspect="1"/>
          </p:cNvPicPr>
          <p:nvPr/>
        </p:nvPicPr>
        <p:blipFill>
          <a:blip r:embed="rId3"/>
          <a:stretch>
            <a:fillRect/>
          </a:stretch>
        </p:blipFill>
        <p:spPr>
          <a:xfrm>
            <a:off x="-826458" y="-594197"/>
            <a:ext cx="594197" cy="594197"/>
          </a:xfrm>
          <a:prstGeom prst="rect">
            <a:avLst/>
          </a:prstGeom>
        </p:spPr>
      </p:pic>
      <p:pic>
        <p:nvPicPr>
          <p:cNvPr id="2" name="Picture 4" descr="Question Mark 3D Icon download in PNG, OBJ or Blend format">
            <a:extLst>
              <a:ext uri="{FF2B5EF4-FFF2-40B4-BE49-F238E27FC236}">
                <a16:creationId xmlns:a16="http://schemas.microsoft.com/office/drawing/2014/main" id="{DBAF8E2C-4C71-2229-0091-283F296D9E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31186" y="0"/>
            <a:ext cx="845558" cy="8455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7E81D3FB-CF93-7A80-7818-44544EFD7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4980158"/>
            <a:ext cx="1731606" cy="9820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24CAFF0-2FFC-4FB7-0571-9D92E5B4A0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318" y="2651760"/>
            <a:ext cx="2350623" cy="1426290"/>
          </a:xfrm>
          <a:prstGeom prst="rect">
            <a:avLst/>
          </a:prstGeom>
          <a:noFill/>
          <a:extLst>
            <a:ext uri="{909E8E84-426E-40DD-AFC4-6F175D3DCCD1}">
              <a14:hiddenFill xmlns:a14="http://schemas.microsoft.com/office/drawing/2010/main">
                <a:solidFill>
                  <a:srgbClr val="FFFFFF"/>
                </a:solidFill>
              </a14:hiddenFill>
            </a:ext>
          </a:extLst>
        </p:spPr>
      </p:pic>
      <p:sp>
        <p:nvSpPr>
          <p:cNvPr id="8" name="Ovale 7">
            <a:extLst>
              <a:ext uri="{FF2B5EF4-FFF2-40B4-BE49-F238E27FC236}">
                <a16:creationId xmlns:a16="http://schemas.microsoft.com/office/drawing/2014/main" id="{E28AAE7F-1439-2DDF-D86A-FB59E22CA69B}"/>
              </a:ext>
            </a:extLst>
          </p:cNvPr>
          <p:cNvSpPr/>
          <p:nvPr/>
        </p:nvSpPr>
        <p:spPr>
          <a:xfrm>
            <a:off x="129540" y="2491740"/>
            <a:ext cx="2918460" cy="1828800"/>
          </a:xfrm>
          <a:prstGeom prst="ellips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schermata, testo, Carattere, cerchio">
            <a:extLst>
              <a:ext uri="{FF2B5EF4-FFF2-40B4-BE49-F238E27FC236}">
                <a16:creationId xmlns:a16="http://schemas.microsoft.com/office/drawing/2014/main" id="{5E3E1E93-B5E2-64CD-C8C7-3D72C105DB6C}"/>
              </a:ext>
            </a:extLst>
          </p:cNvPr>
          <p:cNvPicPr>
            <a:picLocks noChangeAspect="1"/>
          </p:cNvPicPr>
          <p:nvPr/>
        </p:nvPicPr>
        <p:blipFill>
          <a:blip r:embed="rId7"/>
          <a:stretch>
            <a:fillRect/>
          </a:stretch>
        </p:blipFill>
        <p:spPr>
          <a:xfrm>
            <a:off x="4032233" y="2205630"/>
            <a:ext cx="5111767" cy="2774528"/>
          </a:xfrm>
          <a:prstGeom prst="rect">
            <a:avLst/>
          </a:prstGeom>
        </p:spPr>
      </p:pic>
      <p:cxnSp>
        <p:nvCxnSpPr>
          <p:cNvPr id="11" name="Connettore diritto 10">
            <a:extLst>
              <a:ext uri="{FF2B5EF4-FFF2-40B4-BE49-F238E27FC236}">
                <a16:creationId xmlns:a16="http://schemas.microsoft.com/office/drawing/2014/main" id="{DB8A9C99-2553-5941-2244-A74A7F380788}"/>
              </a:ext>
            </a:extLst>
          </p:cNvPr>
          <p:cNvCxnSpPr>
            <a:cxnSpLocks/>
          </p:cNvCxnSpPr>
          <p:nvPr/>
        </p:nvCxnSpPr>
        <p:spPr>
          <a:xfrm flipV="1">
            <a:off x="1611629" y="4026005"/>
            <a:ext cx="3638551" cy="294535"/>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5396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WHY BILSTM + ATTENTION</a:t>
            </a:r>
            <a:endParaRPr dirty="0"/>
          </a:p>
        </p:txBody>
      </p:sp>
      <p:sp>
        <p:nvSpPr>
          <p:cNvPr id="1956" name="Google Shape;1956;p44"/>
          <p:cNvSpPr txBox="1">
            <a:spLocks noGrp="1"/>
          </p:cNvSpPr>
          <p:nvPr>
            <p:ph type="subTitle" idx="1"/>
          </p:nvPr>
        </p:nvSpPr>
        <p:spPr>
          <a:xfrm>
            <a:off x="190500" y="1652044"/>
            <a:ext cx="4213860" cy="229506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Bi-</a:t>
            </a:r>
            <a:r>
              <a:rPr lang="en-US" dirty="0" err="1"/>
              <a:t>lstm</a:t>
            </a:r>
            <a:r>
              <a:rPr lang="en-US" dirty="0"/>
              <a:t> models are able to keep track of past and future information thanks to hidden states. However, the addition of an attention layer can improve the performance of these models in several ways:</a:t>
            </a:r>
          </a:p>
          <a:p>
            <a:pPr marL="171450" lvl="0" indent="-171450" algn="just" rtl="0">
              <a:spcBef>
                <a:spcPts val="0"/>
              </a:spcBef>
              <a:spcAft>
                <a:spcPts val="0"/>
              </a:spcAft>
              <a:buFont typeface="Arial" panose="020B0604020202020204" pitchFamily="34" charset="0"/>
              <a:buChar char="•"/>
            </a:pPr>
            <a:r>
              <a:rPr lang="en-US" dirty="0"/>
              <a:t>Improved accuracy.</a:t>
            </a:r>
          </a:p>
          <a:p>
            <a:pPr marL="171450" lvl="0" indent="-171450" algn="just" rtl="0">
              <a:spcBef>
                <a:spcPts val="0"/>
              </a:spcBef>
              <a:spcAft>
                <a:spcPts val="0"/>
              </a:spcAft>
              <a:buFont typeface="Arial" panose="020B0604020202020204" pitchFamily="34" charset="0"/>
              <a:buChar char="•"/>
            </a:pPr>
            <a:r>
              <a:rPr lang="en-US" dirty="0"/>
              <a:t>Improved robustness.</a:t>
            </a:r>
          </a:p>
          <a:p>
            <a:pPr marL="171450" lvl="0" indent="-171450" algn="just" rtl="0">
              <a:spcBef>
                <a:spcPts val="0"/>
              </a:spcBef>
              <a:spcAft>
                <a:spcPts val="0"/>
              </a:spcAft>
              <a:buFont typeface="Arial" panose="020B0604020202020204" pitchFamily="34" charset="0"/>
              <a:buChar char="•"/>
            </a:pPr>
            <a:r>
              <a:rPr lang="en-US" dirty="0"/>
              <a:t>Increased interpretability.</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03863" y="1176052"/>
            <a:ext cx="4951142" cy="0"/>
          </a:xfrm>
          <a:prstGeom prst="straightConnector1">
            <a:avLst/>
          </a:prstGeom>
          <a:noFill/>
          <a:ln w="2857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7330BB42-D157-B63D-1A77-AD7FF64E2F47}"/>
              </a:ext>
            </a:extLst>
          </p:cNvPr>
          <p:cNvPicPr>
            <a:picLocks noChangeAspect="1"/>
          </p:cNvPicPr>
          <p:nvPr/>
        </p:nvPicPr>
        <p:blipFill>
          <a:blip r:embed="rId3"/>
          <a:stretch>
            <a:fillRect/>
          </a:stretch>
        </p:blipFill>
        <p:spPr>
          <a:xfrm>
            <a:off x="-826458" y="-594197"/>
            <a:ext cx="594197" cy="594197"/>
          </a:xfrm>
          <a:prstGeom prst="rect">
            <a:avLst/>
          </a:prstGeom>
        </p:spPr>
      </p:pic>
      <p:pic>
        <p:nvPicPr>
          <p:cNvPr id="4100" name="Picture 4" descr="Question Mark 3D Icon download in PNG, OBJ or Blend format">
            <a:extLst>
              <a:ext uri="{FF2B5EF4-FFF2-40B4-BE49-F238E27FC236}">
                <a16:creationId xmlns:a16="http://schemas.microsoft.com/office/drawing/2014/main" id="{B412E1B9-FEFC-ABBD-7530-A87BECACE8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5005" y="330494"/>
            <a:ext cx="1088861" cy="108886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C46F52E2-54FF-4204-FA60-A1E5F981C9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9125" y="1674711"/>
            <a:ext cx="5331157" cy="30234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6B73036F-60FA-426D-40DC-51B0921EE1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20767" y="1665249"/>
            <a:ext cx="1072193" cy="158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77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PROJECT TASK</a:t>
            </a:r>
            <a:endParaRPr dirty="0"/>
          </a:p>
        </p:txBody>
      </p:sp>
      <p:sp>
        <p:nvSpPr>
          <p:cNvPr id="1956" name="Google Shape;1956;p44"/>
          <p:cNvSpPr txBox="1">
            <a:spLocks noGrp="1"/>
          </p:cNvSpPr>
          <p:nvPr>
            <p:ph type="subTitle" idx="1"/>
          </p:nvPr>
        </p:nvSpPr>
        <p:spPr>
          <a:xfrm>
            <a:off x="251460" y="1228925"/>
            <a:ext cx="6282703" cy="352351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Stock price prediction is a complex task in finance and machine learning, involving the forecasting of future stock prices based on historical data and relevant features like trading volume, technical indicators, and market sentiment. </a:t>
            </a:r>
          </a:p>
          <a:p>
            <a:pPr marL="0" lvl="0" indent="0" algn="just" rtl="0">
              <a:spcBef>
                <a:spcPts val="0"/>
              </a:spcBef>
              <a:spcAft>
                <a:spcPts val="0"/>
              </a:spcAft>
              <a:buNone/>
            </a:pPr>
            <a:endParaRPr lang="en-US" dirty="0"/>
          </a:p>
          <a:p>
            <a:pPr marL="0" lvl="0" indent="0" algn="just" rtl="0">
              <a:spcBef>
                <a:spcPts val="0"/>
              </a:spcBef>
              <a:spcAft>
                <a:spcPts val="0"/>
              </a:spcAft>
              <a:buNone/>
            </a:pPr>
            <a:r>
              <a:rPr lang="en-US" dirty="0"/>
              <a:t>This project focuses on utilizing two prominent approaches: Transformers, including BERT models, and Bidirectional Long Short-Term Memory (Bi-LSTM) models. </a:t>
            </a:r>
          </a:p>
          <a:p>
            <a:pPr marL="0" lvl="0" indent="0" algn="just" rtl="0">
              <a:spcBef>
                <a:spcPts val="0"/>
              </a:spcBef>
              <a:spcAft>
                <a:spcPts val="0"/>
              </a:spcAft>
              <a:buNone/>
            </a:pPr>
            <a:r>
              <a:rPr lang="en-US" dirty="0"/>
              <a:t>The project encompasses the design, implementation, and evaluation of deep learning models tailored for stock price prediction. It begins with individual exploration of Transformer and </a:t>
            </a:r>
            <a:r>
              <a:rPr lang="en-US" dirty="0" err="1"/>
              <a:t>BiLSTM</a:t>
            </a:r>
            <a:r>
              <a:rPr lang="en-US" dirty="0"/>
              <a:t> architectures and culminates in the development of a hybrid model combining both. The dataset comprises historical stock prices of four key companies—Google, Microsoft, Amazon, and Apple—listed on the </a:t>
            </a:r>
            <a:r>
              <a:rPr lang="en-US" dirty="0" err="1"/>
              <a:t>NasdaqGS</a:t>
            </a:r>
            <a:r>
              <a:rPr lang="en-US" dirty="0"/>
              <a:t> market. The project's objective is to predict the next-day, 2-days-after, and next-week stock prices for Open, High, Low, and Close values for each of these companies.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3159512" y="1176052"/>
            <a:ext cx="2780371" cy="0"/>
          </a:xfrm>
          <a:prstGeom prst="straightConnector1">
            <a:avLst/>
          </a:prstGeom>
          <a:noFill/>
          <a:ln w="28575" cap="flat" cmpd="sng">
            <a:solidFill>
              <a:schemeClr val="dk1"/>
            </a:solidFill>
            <a:prstDash val="solid"/>
            <a:round/>
            <a:headEnd type="none" w="med" len="med"/>
            <a:tailEnd type="none" w="med" len="med"/>
          </a:ln>
        </p:spPr>
      </p:cxnSp>
      <p:pic>
        <p:nvPicPr>
          <p:cNvPr id="2054" name="Picture 6" descr="Project Task Management 3D Illustration download in PNG, OBJ or Blend format">
            <a:extLst>
              <a:ext uri="{FF2B5EF4-FFF2-40B4-BE49-F238E27FC236}">
                <a16:creationId xmlns:a16="http://schemas.microsoft.com/office/drawing/2014/main" id="{68EE9037-524F-A62A-A265-2EB36EB04D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11" y="1052428"/>
            <a:ext cx="2862147" cy="28621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B3D45FC0-53BC-A2F4-15BB-366B1BD78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343" y="5771466"/>
            <a:ext cx="1480045" cy="91166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6BB02E2E-9B74-3F5C-1C11-B02313FFE3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3225" y="5662243"/>
            <a:ext cx="860107" cy="920653"/>
          </a:xfrm>
          <a:prstGeom prst="rect">
            <a:avLst/>
          </a:prstGeom>
          <a:noFill/>
          <a:extLst>
            <a:ext uri="{909E8E84-426E-40DD-AFC4-6F175D3DCCD1}">
              <a14:hiddenFill xmlns:a14="http://schemas.microsoft.com/office/drawing/2010/main">
                <a:solidFill>
                  <a:srgbClr val="FFFFFF"/>
                </a:solidFill>
              </a14:hiddenFill>
            </a:ext>
          </a:extLst>
        </p:spPr>
      </p:pic>
      <p:pic>
        <p:nvPicPr>
          <p:cNvPr id="11" name="Immagine 10">
            <a:extLst>
              <a:ext uri="{FF2B5EF4-FFF2-40B4-BE49-F238E27FC236}">
                <a16:creationId xmlns:a16="http://schemas.microsoft.com/office/drawing/2014/main" id="{B0488130-1194-FF67-8853-13D83D7A9264}"/>
              </a:ext>
            </a:extLst>
          </p:cNvPr>
          <p:cNvPicPr>
            <a:picLocks noChangeAspect="1"/>
          </p:cNvPicPr>
          <p:nvPr/>
        </p:nvPicPr>
        <p:blipFill>
          <a:blip r:embed="rId6"/>
          <a:stretch>
            <a:fillRect/>
          </a:stretch>
        </p:blipFill>
        <p:spPr>
          <a:xfrm>
            <a:off x="8195920" y="5746599"/>
            <a:ext cx="751940" cy="751940"/>
          </a:xfrm>
          <a:prstGeom prst="rect">
            <a:avLst/>
          </a:prstGeom>
        </p:spPr>
      </p:pic>
      <p:pic>
        <p:nvPicPr>
          <p:cNvPr id="12" name="Picture 12">
            <a:extLst>
              <a:ext uri="{FF2B5EF4-FFF2-40B4-BE49-F238E27FC236}">
                <a16:creationId xmlns:a16="http://schemas.microsoft.com/office/drawing/2014/main" id="{4C071824-3E41-05E6-631C-16D53B5EF5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06860" y="5318750"/>
            <a:ext cx="2469299" cy="160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428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CLASSIC TRANSFORMER</a:t>
            </a:r>
            <a:endParaRPr dirty="0"/>
          </a:p>
        </p:txBody>
      </p:sp>
      <p:sp>
        <p:nvSpPr>
          <p:cNvPr id="1956" name="Google Shape;1956;p44"/>
          <p:cNvSpPr txBox="1">
            <a:spLocks noGrp="1"/>
          </p:cNvSpPr>
          <p:nvPr>
            <p:ph type="subTitle" idx="1"/>
          </p:nvPr>
        </p:nvSpPr>
        <p:spPr>
          <a:xfrm>
            <a:off x="847468" y="1436539"/>
            <a:ext cx="4289502" cy="2936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Transformers are another Neural Network architecture and are able to capture long-range content by learning dependencies in the Data between distant positions in the Input and Output sequences.</a:t>
            </a:r>
          </a:p>
          <a:p>
            <a:pPr marL="0" lvl="0" indent="0" algn="just" rtl="0">
              <a:spcBef>
                <a:spcPts val="0"/>
              </a:spcBef>
              <a:spcAft>
                <a:spcPts val="0"/>
              </a:spcAft>
              <a:buNone/>
            </a:pPr>
            <a:r>
              <a:rPr lang="en-US" dirty="0"/>
              <a:t>In the classical architecture we have 2 fundamental components:</a:t>
            </a:r>
          </a:p>
          <a:p>
            <a:pPr marL="171450" lvl="0" indent="-171450" algn="just" rtl="0">
              <a:spcBef>
                <a:spcPts val="0"/>
              </a:spcBef>
              <a:spcAft>
                <a:spcPts val="0"/>
              </a:spcAft>
              <a:buFont typeface="Arial" panose="020B0604020202020204" pitchFamily="34" charset="0"/>
              <a:buChar char="•"/>
            </a:pPr>
            <a:r>
              <a:rPr lang="en-US" dirty="0"/>
              <a:t>Encoding component, i.e. a stack of Encoders, all consisting of: a Self Attention Layer and a Feed Forward Neural Network and do not share weights.</a:t>
            </a:r>
          </a:p>
          <a:p>
            <a:pPr marL="171450" lvl="0" indent="-171450" algn="just" rtl="0">
              <a:spcBef>
                <a:spcPts val="0"/>
              </a:spcBef>
              <a:spcAft>
                <a:spcPts val="0"/>
              </a:spcAft>
              <a:buFont typeface="Arial" panose="020B0604020202020204" pitchFamily="34" charset="0"/>
              <a:buChar char="•"/>
            </a:pPr>
            <a:r>
              <a:rPr lang="en-US" dirty="0"/>
              <a:t>Decoding component, that is, a stack of Decoders, which use the encoded information of the input sequence to generate the desired output, making use of the attention both between the words of the partial output and between the output of the Encoder and the partial output.</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41034" y="1176052"/>
            <a:ext cx="4921405" cy="0"/>
          </a:xfrm>
          <a:prstGeom prst="straightConnector1">
            <a:avLst/>
          </a:prstGeom>
          <a:noFill/>
          <a:ln w="2857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F161A334-16B3-55CC-D275-FD19E34BFA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411" y="164891"/>
            <a:ext cx="3264116" cy="481371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87A5B5A-E234-6DDD-DADE-332097E54C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5524"/>
          <a:stretch/>
        </p:blipFill>
        <p:spPr bwMode="auto">
          <a:xfrm>
            <a:off x="8645912" y="4978609"/>
            <a:ext cx="1833164" cy="1293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8094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SIMPLIFY TRANSFORMER</a:t>
            </a:r>
            <a:endParaRPr dirty="0"/>
          </a:p>
        </p:txBody>
      </p:sp>
      <p:sp>
        <p:nvSpPr>
          <p:cNvPr id="1956" name="Google Shape;1956;p44"/>
          <p:cNvSpPr txBox="1">
            <a:spLocks noGrp="1"/>
          </p:cNvSpPr>
          <p:nvPr>
            <p:ph type="subTitle" idx="1"/>
          </p:nvPr>
        </p:nvSpPr>
        <p:spPr>
          <a:xfrm>
            <a:off x="542692" y="1451408"/>
            <a:ext cx="4289502" cy="2936211"/>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second model analyzed in this report is a simplified Transformer with only the Encoder part and no Decoder part.</a:t>
            </a:r>
          </a:p>
          <a:p>
            <a:pPr marL="0" lvl="0" indent="0" algn="just" rtl="0">
              <a:spcBef>
                <a:spcPts val="0"/>
              </a:spcBef>
              <a:spcAft>
                <a:spcPts val="0"/>
              </a:spcAft>
              <a:buNone/>
            </a:pPr>
            <a:r>
              <a:rPr lang="en-US" dirty="0"/>
              <a:t>This means that the model is primarily designed to encode and process input, but is not designed to generate textual output based on this encoding. </a:t>
            </a:r>
          </a:p>
          <a:p>
            <a:pPr marL="0" lvl="0" indent="0" algn="just" rtl="0">
              <a:spcBef>
                <a:spcPts val="0"/>
              </a:spcBef>
              <a:spcAft>
                <a:spcPts val="0"/>
              </a:spcAft>
              <a:buNone/>
            </a:pPr>
            <a:r>
              <a:rPr lang="en-US" dirty="0"/>
              <a:t>This decision was made because the main objective is the prediction of time series based on numerical data, where there is no need to generate sequences of text or other sequential output. </a:t>
            </a:r>
          </a:p>
          <a:p>
            <a:pPr marL="0" lvl="0" indent="0" algn="just" rtl="0">
              <a:spcBef>
                <a:spcPts val="0"/>
              </a:spcBef>
              <a:spcAft>
                <a:spcPts val="0"/>
              </a:spcAft>
              <a:buNone/>
            </a:pPr>
            <a:r>
              <a:rPr lang="en-US" dirty="0"/>
              <a:t>The encoder can be used to extract meaningful patterns and features from historical data, which can then be used to make predictions.</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98971" y="1079407"/>
            <a:ext cx="4746007" cy="0"/>
          </a:xfrm>
          <a:prstGeom prst="straightConnector1">
            <a:avLst/>
          </a:prstGeom>
          <a:noFill/>
          <a:ln w="28575" cap="flat" cmpd="sng">
            <a:solidFill>
              <a:schemeClr val="dk1"/>
            </a:solidFill>
            <a:prstDash val="solid"/>
            <a:round/>
            <a:headEnd type="none" w="med" len="med"/>
            <a:tailEnd type="none" w="med" len="med"/>
          </a:ln>
        </p:spPr>
      </p:cxnSp>
      <p:pic>
        <p:nvPicPr>
          <p:cNvPr id="3074" name="Picture 2">
            <a:extLst>
              <a:ext uri="{FF2B5EF4-FFF2-40B4-BE49-F238E27FC236}">
                <a16:creationId xmlns:a16="http://schemas.microsoft.com/office/drawing/2014/main" id="{D48C16CA-D77C-8182-91B1-F769AD2FFC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524"/>
          <a:stretch/>
        </p:blipFill>
        <p:spPr bwMode="auto">
          <a:xfrm>
            <a:off x="5177637" y="623372"/>
            <a:ext cx="3253087" cy="229614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E2E6DDC-93E5-3E07-ADCF-3DD5E11FC7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5524"/>
          <a:stretch/>
        </p:blipFill>
        <p:spPr bwMode="auto">
          <a:xfrm>
            <a:off x="5177636" y="2017605"/>
            <a:ext cx="3253088" cy="2296142"/>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A59D75A5-DBF9-D4C9-5C60-0D5534B389B6}"/>
              </a:ext>
            </a:extLst>
          </p:cNvPr>
          <p:cNvPicPr>
            <a:picLocks noChangeAspect="1"/>
          </p:cNvPicPr>
          <p:nvPr/>
        </p:nvPicPr>
        <p:blipFill>
          <a:blip r:embed="rId4"/>
          <a:stretch>
            <a:fillRect/>
          </a:stretch>
        </p:blipFill>
        <p:spPr>
          <a:xfrm>
            <a:off x="9435739" y="520925"/>
            <a:ext cx="526989" cy="526989"/>
          </a:xfrm>
          <a:prstGeom prst="rect">
            <a:avLst/>
          </a:prstGeom>
        </p:spPr>
      </p:pic>
      <p:pic>
        <p:nvPicPr>
          <p:cNvPr id="4" name="Picture 2" descr="Mixed Reality 3D Illustration download in PNG, OBJ or Blend format">
            <a:extLst>
              <a:ext uri="{FF2B5EF4-FFF2-40B4-BE49-F238E27FC236}">
                <a16:creationId xmlns:a16="http://schemas.microsoft.com/office/drawing/2014/main" id="{520595FE-28AC-E209-9782-CA50C7C297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5817" y="4973444"/>
            <a:ext cx="1491634" cy="1491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5711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 MIXTURE</a:t>
            </a:r>
            <a:endParaRPr dirty="0"/>
          </a:p>
        </p:txBody>
      </p:sp>
      <p:sp>
        <p:nvSpPr>
          <p:cNvPr id="1956" name="Google Shape;1956;p44"/>
          <p:cNvSpPr txBox="1">
            <a:spLocks noGrp="1"/>
          </p:cNvSpPr>
          <p:nvPr>
            <p:ph type="subTitle" idx="1"/>
          </p:nvPr>
        </p:nvSpPr>
        <p:spPr>
          <a:xfrm>
            <a:off x="3828788" y="1437080"/>
            <a:ext cx="5018049" cy="242353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hybrid mixture model is a machine learning model that combines two popular deep learning models for time series prediction: the Bi-LSTM and Transformer models and works as follows:</a:t>
            </a:r>
          </a:p>
          <a:p>
            <a:pPr marL="0" lvl="0" indent="0" algn="l" rtl="0">
              <a:spcBef>
                <a:spcPts val="0"/>
              </a:spcBef>
              <a:spcAft>
                <a:spcPts val="0"/>
              </a:spcAft>
              <a:buNone/>
            </a:pPr>
            <a:r>
              <a:rPr lang="en-US" dirty="0"/>
              <a:t>- Time series data are first fed to the Bi-LSTM and Transformer models that learn the temporal dependencies in the data and produce a prediction for the future value of the time series.</a:t>
            </a:r>
          </a:p>
          <a:p>
            <a:pPr marL="0" indent="0" algn="l"/>
            <a:r>
              <a:rPr lang="en-US" dirty="0"/>
              <a:t>- The predictions of the bi-LSTM model and the transformer model are then combined using a weighted average via the Average() function. </a:t>
            </a:r>
          </a:p>
          <a:p>
            <a:pPr marL="0" lvl="0" indent="0" algn="l" rtl="0">
              <a:spcBef>
                <a:spcPts val="0"/>
              </a:spcBef>
              <a:spcAft>
                <a:spcPts val="0"/>
              </a:spcAft>
              <a:buNone/>
            </a:pP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066693" y="1176052"/>
            <a:ext cx="5010614" cy="0"/>
          </a:xfrm>
          <a:prstGeom prst="straightConnector1">
            <a:avLst/>
          </a:prstGeom>
          <a:noFill/>
          <a:ln w="28575" cap="flat" cmpd="sng">
            <a:solidFill>
              <a:schemeClr val="dk1"/>
            </a:solidFill>
            <a:prstDash val="solid"/>
            <a:round/>
            <a:headEnd type="none" w="med" len="med"/>
            <a:tailEnd type="none" w="med" len="med"/>
          </a:ln>
        </p:spPr>
      </p:cxnSp>
      <p:pic>
        <p:nvPicPr>
          <p:cNvPr id="6146" name="Picture 2" descr="Mixed Reality 3D Illustration download in PNG, OBJ or Blend format">
            <a:extLst>
              <a:ext uri="{FF2B5EF4-FFF2-40B4-BE49-F238E27FC236}">
                <a16:creationId xmlns:a16="http://schemas.microsoft.com/office/drawing/2014/main" id="{8F6C9BEC-FD19-94A3-AD79-DC0EE4F28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20925"/>
            <a:ext cx="4475356" cy="4475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192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 MIXTURE</a:t>
            </a:r>
            <a:endParaRPr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103863" y="1176052"/>
            <a:ext cx="4928839" cy="0"/>
          </a:xfrm>
          <a:prstGeom prst="straightConnector1">
            <a:avLst/>
          </a:prstGeom>
          <a:noFill/>
          <a:ln w="28575" cap="flat" cmpd="sng">
            <a:solidFill>
              <a:schemeClr val="dk1"/>
            </a:solidFill>
            <a:prstDash val="solid"/>
            <a:round/>
            <a:headEnd type="none" w="med" len="med"/>
            <a:tailEnd type="none" w="med" len="med"/>
          </a:ln>
        </p:spPr>
      </p:cxnSp>
      <p:pic>
        <p:nvPicPr>
          <p:cNvPr id="4100" name="Picture 4">
            <a:extLst>
              <a:ext uri="{FF2B5EF4-FFF2-40B4-BE49-F238E27FC236}">
                <a16:creationId xmlns:a16="http://schemas.microsoft.com/office/drawing/2014/main" id="{EEE0EA35-709F-4624-7C39-A8D1179232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7762" y="1486482"/>
            <a:ext cx="64484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16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267629" y="626695"/>
            <a:ext cx="8876371"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HYBRID MODEL: with WEIGHTED ATTENTION</a:t>
            </a:r>
            <a:endParaRPr sz="2800" dirty="0"/>
          </a:p>
        </p:txBody>
      </p:sp>
      <p:sp>
        <p:nvSpPr>
          <p:cNvPr id="1956" name="Google Shape;1956;p44"/>
          <p:cNvSpPr txBox="1">
            <a:spLocks noGrp="1"/>
          </p:cNvSpPr>
          <p:nvPr>
            <p:ph type="subTitle" idx="1"/>
          </p:nvPr>
        </p:nvSpPr>
        <p:spPr>
          <a:xfrm>
            <a:off x="230458" y="2305289"/>
            <a:ext cx="3746810" cy="1529257"/>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First, the inputs are defined and passed to two distinct branches of the model:</a:t>
            </a:r>
          </a:p>
          <a:p>
            <a:pPr marL="0" lvl="0" indent="0" algn="just" rtl="0">
              <a:spcBef>
                <a:spcPts val="0"/>
              </a:spcBef>
              <a:spcAft>
                <a:spcPts val="0"/>
              </a:spcAft>
              <a:buNone/>
            </a:pPr>
            <a:r>
              <a:rPr lang="en-US" dirty="0"/>
              <a:t>- The first branch involves the Bi-LSTM model with Multi-attention.</a:t>
            </a:r>
          </a:p>
          <a:p>
            <a:pPr marL="0" lvl="0" indent="0" algn="just" rtl="0">
              <a:spcBef>
                <a:spcPts val="0"/>
              </a:spcBef>
              <a:spcAft>
                <a:spcPts val="0"/>
              </a:spcAft>
              <a:buNone/>
            </a:pPr>
            <a:r>
              <a:rPr lang="en-US" dirty="0"/>
              <a:t>- The second branch involves the Simplified Transformer, which also uses the multi-headed attention architecture described above.</a:t>
            </a:r>
            <a:endParaRPr lang="it-IT"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003610" y="1176052"/>
            <a:ext cx="7404410" cy="0"/>
          </a:xfrm>
          <a:prstGeom prst="straightConnector1">
            <a:avLst/>
          </a:prstGeom>
          <a:noFill/>
          <a:ln w="28575" cap="flat" cmpd="sng">
            <a:solidFill>
              <a:schemeClr val="dk1"/>
            </a:solidFill>
            <a:prstDash val="solid"/>
            <a:round/>
            <a:headEnd type="none" w="med" len="med"/>
            <a:tailEnd type="none" w="med" len="med"/>
          </a:ln>
        </p:spPr>
      </p:cxnSp>
      <p:pic>
        <p:nvPicPr>
          <p:cNvPr id="8" name="Immagine 7" descr="Immagine che contiene testo, schermata, diagramma, Carattere">
            <a:extLst>
              <a:ext uri="{FF2B5EF4-FFF2-40B4-BE49-F238E27FC236}">
                <a16:creationId xmlns:a16="http://schemas.microsoft.com/office/drawing/2014/main" id="{95292B73-1E15-B1D2-EA02-4F6D8FF584B1}"/>
              </a:ext>
            </a:extLst>
          </p:cNvPr>
          <p:cNvPicPr>
            <a:picLocks noChangeAspect="1"/>
          </p:cNvPicPr>
          <p:nvPr/>
        </p:nvPicPr>
        <p:blipFill rotWithShape="1">
          <a:blip r:embed="rId3"/>
          <a:srcRect b="60135"/>
          <a:stretch/>
        </p:blipFill>
        <p:spPr>
          <a:xfrm>
            <a:off x="2720897" y="2139668"/>
            <a:ext cx="6192644" cy="1696244"/>
          </a:xfrm>
          <a:prstGeom prst="rect">
            <a:avLst/>
          </a:prstGeom>
        </p:spPr>
      </p:pic>
      <p:pic>
        <p:nvPicPr>
          <p:cNvPr id="9" name="Picture 2">
            <a:extLst>
              <a:ext uri="{FF2B5EF4-FFF2-40B4-BE49-F238E27FC236}">
                <a16:creationId xmlns:a16="http://schemas.microsoft.com/office/drawing/2014/main" id="{D17DF67A-0E7F-9C05-185D-E29BE15D57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454" y="5611588"/>
            <a:ext cx="751825" cy="216784"/>
          </a:xfrm>
          <a:prstGeom prst="rect">
            <a:avLst/>
          </a:prstGeom>
          <a:noFill/>
          <a:extLst>
            <a:ext uri="{909E8E84-426E-40DD-AFC4-6F175D3DCCD1}">
              <a14:hiddenFill xmlns:a14="http://schemas.microsoft.com/office/drawing/2010/main">
                <a:solidFill>
                  <a:srgbClr val="FFFFFF"/>
                </a:solidFill>
              </a14:hiddenFill>
            </a:ext>
          </a:extLst>
        </p:spPr>
      </p:pic>
      <p:sp>
        <p:nvSpPr>
          <p:cNvPr id="3" name="CasellaDiTesto 2">
            <a:extLst>
              <a:ext uri="{FF2B5EF4-FFF2-40B4-BE49-F238E27FC236}">
                <a16:creationId xmlns:a16="http://schemas.microsoft.com/office/drawing/2014/main" id="{30786BC6-E724-8291-32E2-8C6E43981B91}"/>
              </a:ext>
            </a:extLst>
          </p:cNvPr>
          <p:cNvSpPr txBox="1"/>
          <p:nvPr/>
        </p:nvSpPr>
        <p:spPr>
          <a:xfrm>
            <a:off x="230458" y="1491971"/>
            <a:ext cx="8461917" cy="646331"/>
          </a:xfrm>
          <a:prstGeom prst="rect">
            <a:avLst/>
          </a:prstGeom>
          <a:noFill/>
        </p:spPr>
        <p:txBody>
          <a:bodyPr wrap="square">
            <a:spAutoFit/>
          </a:bodyPr>
          <a:lstStyle/>
          <a:p>
            <a:pPr marL="0" lvl="0" indent="0" algn="just" rtl="0">
              <a:spcBef>
                <a:spcPts val="0"/>
              </a:spcBef>
              <a:spcAft>
                <a:spcPts val="0"/>
              </a:spcAft>
              <a:buNone/>
            </a:pPr>
            <a:r>
              <a:rPr lang="en-US" sz="1200" dirty="0">
                <a:latin typeface="Inter" panose="020B0604020202020204" charset="0"/>
                <a:ea typeface="Inter" panose="020B0604020202020204" charset="0"/>
              </a:rPr>
              <a:t>The hybrid model with weighted attention represents an advanced implementation to address the challenge of forecasting financial time series, combining the approaches of Bi-LSTM and Simplified Transformer with Multi-headed attention. </a:t>
            </a:r>
          </a:p>
        </p:txBody>
      </p:sp>
    </p:spTree>
    <p:extLst>
      <p:ext uri="{BB962C8B-B14F-4D97-AF65-F5344CB8AC3E}">
        <p14:creationId xmlns:p14="http://schemas.microsoft.com/office/powerpoint/2010/main" val="902157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267629" y="445441"/>
            <a:ext cx="8876371"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HYBRID MODEL: with WEIGHTED ATTENTION</a:t>
            </a:r>
            <a:endParaRPr sz="28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029628" y="986747"/>
            <a:ext cx="7352371" cy="0"/>
          </a:xfrm>
          <a:prstGeom prst="straightConnector1">
            <a:avLst/>
          </a:prstGeom>
          <a:noFill/>
          <a:ln w="28575" cap="flat" cmpd="sng">
            <a:solidFill>
              <a:schemeClr val="dk1"/>
            </a:solidFill>
            <a:prstDash val="solid"/>
            <a:round/>
            <a:headEnd type="none" w="med" len="med"/>
            <a:tailEnd type="none" w="med" len="med"/>
          </a:ln>
        </p:spPr>
      </p:cxnSp>
      <p:pic>
        <p:nvPicPr>
          <p:cNvPr id="8" name="Immagine 7" descr="Immagine che contiene testo, schermata, diagramma, Carattere">
            <a:extLst>
              <a:ext uri="{FF2B5EF4-FFF2-40B4-BE49-F238E27FC236}">
                <a16:creationId xmlns:a16="http://schemas.microsoft.com/office/drawing/2014/main" id="{0BAC1039-45CF-3BD3-BF07-375B2BBE5165}"/>
              </a:ext>
            </a:extLst>
          </p:cNvPr>
          <p:cNvPicPr>
            <a:picLocks noChangeAspect="1"/>
          </p:cNvPicPr>
          <p:nvPr/>
        </p:nvPicPr>
        <p:blipFill rotWithShape="1">
          <a:blip r:embed="rId3"/>
          <a:srcRect l="-929" t="27616"/>
          <a:stretch/>
        </p:blipFill>
        <p:spPr>
          <a:xfrm>
            <a:off x="1509132" y="1733981"/>
            <a:ext cx="6326029" cy="3117295"/>
          </a:xfrm>
          <a:prstGeom prst="rect">
            <a:avLst/>
          </a:prstGeom>
        </p:spPr>
      </p:pic>
      <p:pic>
        <p:nvPicPr>
          <p:cNvPr id="10242" name="Picture 2">
            <a:extLst>
              <a:ext uri="{FF2B5EF4-FFF2-40B4-BE49-F238E27FC236}">
                <a16:creationId xmlns:a16="http://schemas.microsoft.com/office/drawing/2014/main" id="{188DCCD0-029B-BBD8-152E-9071B16E95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9903" y="1340747"/>
            <a:ext cx="1571324" cy="453081"/>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vestiti, schermata, Animazione, persona&#10;&#10;Descrizione generata automaticamente">
            <a:extLst>
              <a:ext uri="{FF2B5EF4-FFF2-40B4-BE49-F238E27FC236}">
                <a16:creationId xmlns:a16="http://schemas.microsoft.com/office/drawing/2014/main" id="{EE78A521-0B52-08CC-70FE-652F85F04488}"/>
              </a:ext>
            </a:extLst>
          </p:cNvPr>
          <p:cNvPicPr>
            <a:picLocks noChangeAspect="1"/>
          </p:cNvPicPr>
          <p:nvPr/>
        </p:nvPicPr>
        <p:blipFill>
          <a:blip r:embed="rId5"/>
          <a:stretch>
            <a:fillRect/>
          </a:stretch>
        </p:blipFill>
        <p:spPr>
          <a:xfrm>
            <a:off x="8549268" y="5189459"/>
            <a:ext cx="1977842" cy="1318561"/>
          </a:xfrm>
          <a:prstGeom prst="rect">
            <a:avLst/>
          </a:prstGeom>
        </p:spPr>
      </p:pic>
      <p:pic>
        <p:nvPicPr>
          <p:cNvPr id="2" name="Picture 4">
            <a:extLst>
              <a:ext uri="{FF2B5EF4-FFF2-40B4-BE49-F238E27FC236}">
                <a16:creationId xmlns:a16="http://schemas.microsoft.com/office/drawing/2014/main" id="{393BDBBF-9EB9-7B8E-7B44-5A09EFCF8B0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3109" t="14357" r="13994"/>
          <a:stretch/>
        </p:blipFill>
        <p:spPr bwMode="auto">
          <a:xfrm>
            <a:off x="3298766" y="5307981"/>
            <a:ext cx="1952461" cy="1411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7507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267629" y="445441"/>
            <a:ext cx="8876371"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t>HYBRID MODEL: with WEIGHTED ATTENTION</a:t>
            </a:r>
            <a:endParaRPr sz="2800"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029628" y="986747"/>
            <a:ext cx="7352371" cy="0"/>
          </a:xfrm>
          <a:prstGeom prst="straightConnector1">
            <a:avLst/>
          </a:prstGeom>
          <a:noFill/>
          <a:ln w="28575" cap="flat" cmpd="sng">
            <a:solidFill>
              <a:schemeClr val="dk1"/>
            </a:solidFill>
            <a:prstDash val="solid"/>
            <a:round/>
            <a:headEnd type="none" w="med" len="med"/>
            <a:tailEnd type="none" w="med" len="med"/>
          </a:ln>
        </p:spPr>
      </p:cxnSp>
      <p:pic>
        <p:nvPicPr>
          <p:cNvPr id="3" name="Immagine 2" descr="Immagine che contiene vestiti, schermata, Animazione, persona&#10;&#10;Descrizione generata automaticamente">
            <a:extLst>
              <a:ext uri="{FF2B5EF4-FFF2-40B4-BE49-F238E27FC236}">
                <a16:creationId xmlns:a16="http://schemas.microsoft.com/office/drawing/2014/main" id="{EE78A521-0B52-08CC-70FE-652F85F04488}"/>
              </a:ext>
            </a:extLst>
          </p:cNvPr>
          <p:cNvPicPr>
            <a:picLocks noChangeAspect="1"/>
          </p:cNvPicPr>
          <p:nvPr/>
        </p:nvPicPr>
        <p:blipFill>
          <a:blip r:embed="rId3"/>
          <a:stretch>
            <a:fillRect/>
          </a:stretch>
        </p:blipFill>
        <p:spPr>
          <a:xfrm>
            <a:off x="8549268" y="5189459"/>
            <a:ext cx="1977842" cy="1318561"/>
          </a:xfrm>
          <a:prstGeom prst="rect">
            <a:avLst/>
          </a:prstGeom>
        </p:spPr>
      </p:pic>
      <p:pic>
        <p:nvPicPr>
          <p:cNvPr id="1028" name="Picture 4">
            <a:extLst>
              <a:ext uri="{FF2B5EF4-FFF2-40B4-BE49-F238E27FC236}">
                <a16:creationId xmlns:a16="http://schemas.microsoft.com/office/drawing/2014/main" id="{AC6E52E9-35C9-D906-4756-034B640CA1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09" t="14357" r="13994"/>
          <a:stretch/>
        </p:blipFill>
        <p:spPr bwMode="auto">
          <a:xfrm>
            <a:off x="2557346" y="1241503"/>
            <a:ext cx="4646342" cy="3359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843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52"/>
          <p:cNvSpPr txBox="1">
            <a:spLocks noGrp="1"/>
          </p:cNvSpPr>
          <p:nvPr>
            <p:ph type="title"/>
          </p:nvPr>
        </p:nvSpPr>
        <p:spPr>
          <a:xfrm>
            <a:off x="4975884" y="2056225"/>
            <a:ext cx="3916655" cy="156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lt2"/>
                </a:solidFill>
              </a:rPr>
              <a:t>METRICS &amp; RESULTS</a:t>
            </a:r>
            <a:endParaRPr dirty="0">
              <a:solidFill>
                <a:schemeClr val="lt2"/>
              </a:solidFill>
            </a:endParaRPr>
          </a:p>
        </p:txBody>
      </p:sp>
      <p:sp>
        <p:nvSpPr>
          <p:cNvPr id="2225" name="Google Shape;2225;p52"/>
          <p:cNvSpPr txBox="1">
            <a:spLocks noGrp="1"/>
          </p:cNvSpPr>
          <p:nvPr>
            <p:ph type="title" idx="2"/>
          </p:nvPr>
        </p:nvSpPr>
        <p:spPr>
          <a:xfrm>
            <a:off x="7354675" y="1055725"/>
            <a:ext cx="10761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cxnSp>
        <p:nvCxnSpPr>
          <p:cNvPr id="2226" name="Google Shape;2226;p52"/>
          <p:cNvCxnSpPr/>
          <p:nvPr/>
        </p:nvCxnSpPr>
        <p:spPr>
          <a:xfrm>
            <a:off x="7576150" y="2068150"/>
            <a:ext cx="729300" cy="0"/>
          </a:xfrm>
          <a:prstGeom prst="straightConnector1">
            <a:avLst/>
          </a:prstGeom>
          <a:noFill/>
          <a:ln w="28575" cap="flat" cmpd="sng">
            <a:solidFill>
              <a:schemeClr val="dk1"/>
            </a:solidFill>
            <a:prstDash val="solid"/>
            <a:round/>
            <a:headEnd type="none" w="med" len="med"/>
            <a:tailEnd type="none" w="med" len="med"/>
          </a:ln>
        </p:spPr>
      </p:cxnSp>
      <p:pic>
        <p:nvPicPr>
          <p:cNvPr id="6" name="Immagine 5" descr="Immagine che contiene vestiti, schermata, Animazione, persona&#10;&#10;Descrizione generata automaticamente">
            <a:extLst>
              <a:ext uri="{FF2B5EF4-FFF2-40B4-BE49-F238E27FC236}">
                <a16:creationId xmlns:a16="http://schemas.microsoft.com/office/drawing/2014/main" id="{D178C23F-265D-434F-6FF7-0A079A4BB1E1}"/>
              </a:ext>
            </a:extLst>
          </p:cNvPr>
          <p:cNvPicPr>
            <a:picLocks noChangeAspect="1"/>
          </p:cNvPicPr>
          <p:nvPr/>
        </p:nvPicPr>
        <p:blipFill>
          <a:blip r:embed="rId3"/>
          <a:stretch>
            <a:fillRect/>
          </a:stretch>
        </p:blipFill>
        <p:spPr>
          <a:xfrm>
            <a:off x="423665" y="729616"/>
            <a:ext cx="5122567" cy="3415045"/>
          </a:xfrm>
          <a:prstGeom prst="rect">
            <a:avLst/>
          </a:prstGeom>
        </p:spPr>
      </p:pic>
      <p:pic>
        <p:nvPicPr>
          <p:cNvPr id="7" name="Immagine 6">
            <a:extLst>
              <a:ext uri="{FF2B5EF4-FFF2-40B4-BE49-F238E27FC236}">
                <a16:creationId xmlns:a16="http://schemas.microsoft.com/office/drawing/2014/main" id="{5CC314D9-A21E-29EE-CB4E-104D2DDB30BD}"/>
              </a:ext>
            </a:extLst>
          </p:cNvPr>
          <p:cNvPicPr>
            <a:picLocks noChangeAspect="1"/>
          </p:cNvPicPr>
          <p:nvPr/>
        </p:nvPicPr>
        <p:blipFill>
          <a:blip r:embed="rId4"/>
          <a:stretch>
            <a:fillRect/>
          </a:stretch>
        </p:blipFill>
        <p:spPr>
          <a:xfrm>
            <a:off x="5149254" y="-945617"/>
            <a:ext cx="343638" cy="343638"/>
          </a:xfrm>
          <a:prstGeom prst="rect">
            <a:avLst/>
          </a:prstGeom>
        </p:spPr>
      </p:pic>
      <p:pic>
        <p:nvPicPr>
          <p:cNvPr id="8" name="Immagine 7">
            <a:extLst>
              <a:ext uri="{FF2B5EF4-FFF2-40B4-BE49-F238E27FC236}">
                <a16:creationId xmlns:a16="http://schemas.microsoft.com/office/drawing/2014/main" id="{3291E7C0-58D0-E790-092A-7C37880E1B54}"/>
              </a:ext>
            </a:extLst>
          </p:cNvPr>
          <p:cNvPicPr>
            <a:picLocks noChangeAspect="1"/>
          </p:cNvPicPr>
          <p:nvPr/>
        </p:nvPicPr>
        <p:blipFill>
          <a:blip r:embed="rId5"/>
          <a:stretch>
            <a:fillRect/>
          </a:stretch>
        </p:blipFill>
        <p:spPr>
          <a:xfrm>
            <a:off x="4755556" y="-994126"/>
            <a:ext cx="440656" cy="440656"/>
          </a:xfrm>
          <a:prstGeom prst="rect">
            <a:avLst/>
          </a:prstGeom>
        </p:spPr>
      </p:pic>
      <p:pic>
        <p:nvPicPr>
          <p:cNvPr id="9" name="Immagine 8">
            <a:extLst>
              <a:ext uri="{FF2B5EF4-FFF2-40B4-BE49-F238E27FC236}">
                <a16:creationId xmlns:a16="http://schemas.microsoft.com/office/drawing/2014/main" id="{460CF467-9021-132E-D270-EC93C9012125}"/>
              </a:ext>
            </a:extLst>
          </p:cNvPr>
          <p:cNvPicPr>
            <a:picLocks noChangeAspect="1"/>
          </p:cNvPicPr>
          <p:nvPr/>
        </p:nvPicPr>
        <p:blipFill>
          <a:blip r:embed="rId6"/>
          <a:stretch>
            <a:fillRect/>
          </a:stretch>
        </p:blipFill>
        <p:spPr>
          <a:xfrm>
            <a:off x="-708660" y="5679668"/>
            <a:ext cx="351809" cy="351809"/>
          </a:xfrm>
          <a:prstGeom prst="rect">
            <a:avLst/>
          </a:prstGeom>
        </p:spPr>
      </p:pic>
      <p:pic>
        <p:nvPicPr>
          <p:cNvPr id="10" name="Immagine 9">
            <a:extLst>
              <a:ext uri="{FF2B5EF4-FFF2-40B4-BE49-F238E27FC236}">
                <a16:creationId xmlns:a16="http://schemas.microsoft.com/office/drawing/2014/main" id="{F9E1EE38-4C8D-BEE5-E816-F7F88E3EC7CC}"/>
              </a:ext>
            </a:extLst>
          </p:cNvPr>
          <p:cNvPicPr>
            <a:picLocks noChangeAspect="1"/>
          </p:cNvPicPr>
          <p:nvPr/>
        </p:nvPicPr>
        <p:blipFill>
          <a:blip r:embed="rId7"/>
          <a:stretch>
            <a:fillRect/>
          </a:stretch>
        </p:blipFill>
        <p:spPr>
          <a:xfrm>
            <a:off x="-117068" y="5738504"/>
            <a:ext cx="234135" cy="234135"/>
          </a:xfrm>
          <a:prstGeom prst="rect">
            <a:avLst/>
          </a:prstGeom>
        </p:spPr>
      </p:pic>
      <p:pic>
        <p:nvPicPr>
          <p:cNvPr id="11" name="Immagine 10">
            <a:extLst>
              <a:ext uri="{FF2B5EF4-FFF2-40B4-BE49-F238E27FC236}">
                <a16:creationId xmlns:a16="http://schemas.microsoft.com/office/drawing/2014/main" id="{2A5BD456-E2F4-22B9-D8F7-A7D155C11284}"/>
              </a:ext>
            </a:extLst>
          </p:cNvPr>
          <p:cNvPicPr>
            <a:picLocks noChangeAspect="1"/>
          </p:cNvPicPr>
          <p:nvPr/>
        </p:nvPicPr>
        <p:blipFill>
          <a:blip r:embed="rId8"/>
          <a:stretch>
            <a:fillRect/>
          </a:stretch>
        </p:blipFill>
        <p:spPr>
          <a:xfrm>
            <a:off x="356850" y="5752749"/>
            <a:ext cx="383475" cy="383475"/>
          </a:xfrm>
          <a:prstGeom prst="rect">
            <a:avLst/>
          </a:prstGeom>
        </p:spPr>
      </p:pic>
      <p:pic>
        <p:nvPicPr>
          <p:cNvPr id="12" name="Immagine 11">
            <a:extLst>
              <a:ext uri="{FF2B5EF4-FFF2-40B4-BE49-F238E27FC236}">
                <a16:creationId xmlns:a16="http://schemas.microsoft.com/office/drawing/2014/main" id="{7CEBB5EC-31E8-7935-C169-8CDFEBB72DC4}"/>
              </a:ext>
            </a:extLst>
          </p:cNvPr>
          <p:cNvPicPr>
            <a:picLocks noChangeAspect="1"/>
          </p:cNvPicPr>
          <p:nvPr/>
        </p:nvPicPr>
        <p:blipFill>
          <a:blip r:embed="rId9"/>
          <a:stretch>
            <a:fillRect/>
          </a:stretch>
        </p:blipFill>
        <p:spPr>
          <a:xfrm>
            <a:off x="9913620" y="5106796"/>
            <a:ext cx="264090" cy="264090"/>
          </a:xfrm>
          <a:prstGeom prst="rect">
            <a:avLst/>
          </a:prstGeom>
        </p:spPr>
      </p:pic>
    </p:spTree>
    <p:extLst>
      <p:ext uri="{BB962C8B-B14F-4D97-AF65-F5344CB8AC3E}">
        <p14:creationId xmlns:p14="http://schemas.microsoft.com/office/powerpoint/2010/main" val="45747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METRICS</a:t>
            </a:r>
            <a:endParaRPr dirty="0"/>
          </a:p>
        </p:txBody>
      </p:sp>
      <p:sp>
        <p:nvSpPr>
          <p:cNvPr id="2155" name="Google Shape;2155;p51"/>
          <p:cNvSpPr txBox="1">
            <a:spLocks noGrp="1"/>
          </p:cNvSpPr>
          <p:nvPr>
            <p:ph type="subTitle" idx="1"/>
          </p:nvPr>
        </p:nvSpPr>
        <p:spPr>
          <a:xfrm>
            <a:off x="1672609" y="1678269"/>
            <a:ext cx="3157630" cy="707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is a measure of the discrepancy between model predictions and actual values</a:t>
            </a:r>
          </a:p>
        </p:txBody>
      </p:sp>
      <p:sp>
        <p:nvSpPr>
          <p:cNvPr id="2156" name="Google Shape;2156;p51"/>
          <p:cNvSpPr txBox="1">
            <a:spLocks noGrp="1"/>
          </p:cNvSpPr>
          <p:nvPr>
            <p:ph type="subTitle" idx="2"/>
          </p:nvPr>
        </p:nvSpPr>
        <p:spPr>
          <a:xfrm>
            <a:off x="1663725" y="1254975"/>
            <a:ext cx="387035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LOSS: MSE</a:t>
            </a:r>
            <a:endParaRPr dirty="0"/>
          </a:p>
        </p:txBody>
      </p:sp>
      <p:sp>
        <p:nvSpPr>
          <p:cNvPr id="2157" name="Google Shape;2157;p51"/>
          <p:cNvSpPr txBox="1">
            <a:spLocks noGrp="1"/>
          </p:cNvSpPr>
          <p:nvPr>
            <p:ph type="subTitle" idx="3"/>
          </p:nvPr>
        </p:nvSpPr>
        <p:spPr>
          <a:xfrm>
            <a:off x="1663724" y="3992974"/>
            <a:ext cx="3396443"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are graphs showing how training and validation metrics vary as the number of training epochs increases.</a:t>
            </a:r>
            <a:endParaRPr lang="it-IT" dirty="0"/>
          </a:p>
        </p:txBody>
      </p:sp>
      <p:sp>
        <p:nvSpPr>
          <p:cNvPr id="2158" name="Google Shape;2158;p51"/>
          <p:cNvSpPr txBox="1">
            <a:spLocks noGrp="1"/>
          </p:cNvSpPr>
          <p:nvPr>
            <p:ph type="subTitle" idx="4"/>
          </p:nvPr>
        </p:nvSpPr>
        <p:spPr>
          <a:xfrm>
            <a:off x="1663725" y="3544475"/>
            <a:ext cx="2981162" cy="580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LEARNING CURVES</a:t>
            </a:r>
            <a:endParaRPr dirty="0"/>
          </a:p>
        </p:txBody>
      </p:sp>
      <p:sp>
        <p:nvSpPr>
          <p:cNvPr id="2159" name="Google Shape;2159;p51"/>
          <p:cNvSpPr txBox="1">
            <a:spLocks noGrp="1"/>
          </p:cNvSpPr>
          <p:nvPr>
            <p:ph type="subTitle" idx="5"/>
          </p:nvPr>
        </p:nvSpPr>
        <p:spPr>
          <a:xfrm>
            <a:off x="1663724" y="2848225"/>
            <a:ext cx="3157629"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It is the square root of the mean of the squares of the differences between the predictions and the actual values in the test data.</a:t>
            </a:r>
            <a:endParaRPr lang="it-IT" dirty="0"/>
          </a:p>
        </p:txBody>
      </p:sp>
      <p:sp>
        <p:nvSpPr>
          <p:cNvPr id="2160" name="Google Shape;2160;p51"/>
          <p:cNvSpPr txBox="1">
            <a:spLocks noGrp="1"/>
          </p:cNvSpPr>
          <p:nvPr>
            <p:ph type="subTitle" idx="6"/>
          </p:nvPr>
        </p:nvSpPr>
        <p:spPr>
          <a:xfrm>
            <a:off x="1663724" y="2399725"/>
            <a:ext cx="2981163"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RMSE</a:t>
            </a:r>
            <a:endParaRPr dirty="0"/>
          </a:p>
        </p:txBody>
      </p:sp>
      <p:sp>
        <p:nvSpPr>
          <p:cNvPr id="2161" name="Google Shape;2161;p51"/>
          <p:cNvSpPr txBox="1">
            <a:spLocks noGrp="1"/>
          </p:cNvSpPr>
          <p:nvPr>
            <p:ph type="subTitle" idx="7"/>
          </p:nvPr>
        </p:nvSpPr>
        <p:spPr>
          <a:xfrm>
            <a:off x="5826551" y="1644841"/>
            <a:ext cx="3063367"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measures the mean absolute error between model predictions and actual values in the test data.</a:t>
            </a:r>
            <a:endParaRPr lang="it-IT" dirty="0"/>
          </a:p>
        </p:txBody>
      </p:sp>
      <p:sp>
        <p:nvSpPr>
          <p:cNvPr id="2162" name="Google Shape;2162;p5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MAE</a:t>
            </a:r>
            <a:endParaRPr dirty="0"/>
          </a:p>
        </p:txBody>
      </p:sp>
      <p:sp>
        <p:nvSpPr>
          <p:cNvPr id="2163" name="Google Shape;2163;p51"/>
          <p:cNvSpPr txBox="1">
            <a:spLocks noGrp="1"/>
          </p:cNvSpPr>
          <p:nvPr>
            <p:ph type="subTitle" idx="9"/>
          </p:nvPr>
        </p:nvSpPr>
        <p:spPr>
          <a:xfrm>
            <a:off x="5836924" y="3979014"/>
            <a:ext cx="3307075"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Graphs and financial datasets showing us the difference between predicted and actual data.</a:t>
            </a:r>
          </a:p>
        </p:txBody>
      </p:sp>
      <p:sp>
        <p:nvSpPr>
          <p:cNvPr id="2164" name="Google Shape;2164;p51"/>
          <p:cNvSpPr txBox="1">
            <a:spLocks noGrp="1"/>
          </p:cNvSpPr>
          <p:nvPr>
            <p:ph type="subTitle" idx="13"/>
          </p:nvPr>
        </p:nvSpPr>
        <p:spPr>
          <a:xfrm>
            <a:off x="5836925" y="3544475"/>
            <a:ext cx="2861026"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GRAPHS &amp; TABLES</a:t>
            </a:r>
            <a:endParaRPr dirty="0"/>
          </a:p>
        </p:txBody>
      </p:sp>
      <p:sp>
        <p:nvSpPr>
          <p:cNvPr id="2165" name="Google Shape;2165;p51"/>
          <p:cNvSpPr txBox="1">
            <a:spLocks noGrp="1"/>
          </p:cNvSpPr>
          <p:nvPr>
            <p:ph type="subTitle" idx="14"/>
          </p:nvPr>
        </p:nvSpPr>
        <p:spPr>
          <a:xfrm>
            <a:off x="5836924" y="2848225"/>
            <a:ext cx="3157629"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measures how well the model fits the data compared to a model based on the mean.</a:t>
            </a:r>
            <a:endParaRPr lang="it-IT" dirty="0"/>
          </a:p>
        </p:txBody>
      </p:sp>
      <p:sp>
        <p:nvSpPr>
          <p:cNvPr id="2166" name="Google Shape;2166;p51"/>
          <p:cNvSpPr txBox="1">
            <a:spLocks noGrp="1"/>
          </p:cNvSpPr>
          <p:nvPr>
            <p:ph type="subTitle" idx="15"/>
          </p:nvPr>
        </p:nvSpPr>
        <p:spPr>
          <a:xfrm>
            <a:off x="5836925" y="239972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R-SQUARED</a:t>
            </a:r>
            <a:endParaRPr dirty="0"/>
          </a:p>
        </p:txBody>
      </p:sp>
      <p:cxnSp>
        <p:nvCxnSpPr>
          <p:cNvPr id="2167" name="Google Shape;2167;p51"/>
          <p:cNvCxnSpPr/>
          <p:nvPr/>
        </p:nvCxnSpPr>
        <p:spPr>
          <a:xfrm>
            <a:off x="8872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8" name="Google Shape;2168;p51"/>
          <p:cNvCxnSpPr/>
          <p:nvPr/>
        </p:nvCxnSpPr>
        <p:spPr>
          <a:xfrm>
            <a:off x="50604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9" name="Google Shape;2169;p51"/>
          <p:cNvCxnSpPr/>
          <p:nvPr/>
        </p:nvCxnSpPr>
        <p:spPr>
          <a:xfrm>
            <a:off x="8872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50604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1" name="Google Shape;2171;p51"/>
          <p:cNvCxnSpPr/>
          <p:nvPr/>
        </p:nvCxnSpPr>
        <p:spPr>
          <a:xfrm>
            <a:off x="8872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2" name="Google Shape;2172;p51"/>
          <p:cNvCxnSpPr/>
          <p:nvPr/>
        </p:nvCxnSpPr>
        <p:spPr>
          <a:xfrm>
            <a:off x="50604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2226;p52">
            <a:extLst>
              <a:ext uri="{FF2B5EF4-FFF2-40B4-BE49-F238E27FC236}">
                <a16:creationId xmlns:a16="http://schemas.microsoft.com/office/drawing/2014/main" id="{F5353BB2-4AD8-AAC7-C434-C9287D0E710E}"/>
              </a:ext>
            </a:extLst>
          </p:cNvPr>
          <p:cNvCxnSpPr>
            <a:cxnSpLocks/>
          </p:cNvCxnSpPr>
          <p:nvPr/>
        </p:nvCxnSpPr>
        <p:spPr>
          <a:xfrm>
            <a:off x="3665034" y="1116579"/>
            <a:ext cx="1797999" cy="0"/>
          </a:xfrm>
          <a:prstGeom prst="straightConnector1">
            <a:avLst/>
          </a:prstGeom>
          <a:noFill/>
          <a:ln w="28575" cap="flat" cmpd="sng">
            <a:solidFill>
              <a:schemeClr val="dk1"/>
            </a:solidFill>
            <a:prstDash val="solid"/>
            <a:round/>
            <a:headEnd type="none" w="med" len="med"/>
            <a:tailEnd type="none" w="med" len="med"/>
          </a:ln>
        </p:spPr>
      </p:cxnSp>
      <p:pic>
        <p:nvPicPr>
          <p:cNvPr id="7" name="Immagine 6">
            <a:extLst>
              <a:ext uri="{FF2B5EF4-FFF2-40B4-BE49-F238E27FC236}">
                <a16:creationId xmlns:a16="http://schemas.microsoft.com/office/drawing/2014/main" id="{C7B68702-208B-AEAE-EB66-7BA1EA5748B3}"/>
              </a:ext>
            </a:extLst>
          </p:cNvPr>
          <p:cNvPicPr>
            <a:picLocks noChangeAspect="1"/>
          </p:cNvPicPr>
          <p:nvPr/>
        </p:nvPicPr>
        <p:blipFill>
          <a:blip r:embed="rId3"/>
          <a:stretch>
            <a:fillRect/>
          </a:stretch>
        </p:blipFill>
        <p:spPr>
          <a:xfrm>
            <a:off x="804919" y="1279422"/>
            <a:ext cx="847493" cy="847493"/>
          </a:xfrm>
          <a:prstGeom prst="rect">
            <a:avLst/>
          </a:prstGeom>
        </p:spPr>
      </p:pic>
      <p:pic>
        <p:nvPicPr>
          <p:cNvPr id="9" name="Immagine 8">
            <a:extLst>
              <a:ext uri="{FF2B5EF4-FFF2-40B4-BE49-F238E27FC236}">
                <a16:creationId xmlns:a16="http://schemas.microsoft.com/office/drawing/2014/main" id="{44BDD595-7472-0971-00AC-D66800E4B18D}"/>
              </a:ext>
            </a:extLst>
          </p:cNvPr>
          <p:cNvPicPr>
            <a:picLocks noChangeAspect="1"/>
          </p:cNvPicPr>
          <p:nvPr/>
        </p:nvPicPr>
        <p:blipFill>
          <a:blip r:embed="rId4"/>
          <a:stretch>
            <a:fillRect/>
          </a:stretch>
        </p:blipFill>
        <p:spPr>
          <a:xfrm>
            <a:off x="4966139" y="3534668"/>
            <a:ext cx="837691" cy="837691"/>
          </a:xfrm>
          <a:prstGeom prst="rect">
            <a:avLst/>
          </a:prstGeom>
        </p:spPr>
      </p:pic>
      <p:pic>
        <p:nvPicPr>
          <p:cNvPr id="13" name="Immagine 12">
            <a:extLst>
              <a:ext uri="{FF2B5EF4-FFF2-40B4-BE49-F238E27FC236}">
                <a16:creationId xmlns:a16="http://schemas.microsoft.com/office/drawing/2014/main" id="{579ADC64-7052-556B-AABD-85BA3F58B903}"/>
              </a:ext>
            </a:extLst>
          </p:cNvPr>
          <p:cNvPicPr>
            <a:picLocks noChangeAspect="1"/>
          </p:cNvPicPr>
          <p:nvPr/>
        </p:nvPicPr>
        <p:blipFill>
          <a:blip r:embed="rId5"/>
          <a:stretch>
            <a:fillRect/>
          </a:stretch>
        </p:blipFill>
        <p:spPr>
          <a:xfrm>
            <a:off x="4926572" y="1235744"/>
            <a:ext cx="865900" cy="865900"/>
          </a:xfrm>
          <a:prstGeom prst="rect">
            <a:avLst/>
          </a:prstGeom>
        </p:spPr>
      </p:pic>
      <p:pic>
        <p:nvPicPr>
          <p:cNvPr id="16" name="Immagine 15">
            <a:extLst>
              <a:ext uri="{FF2B5EF4-FFF2-40B4-BE49-F238E27FC236}">
                <a16:creationId xmlns:a16="http://schemas.microsoft.com/office/drawing/2014/main" id="{D4B3110E-7292-15A1-1B0E-368EA3A94199}"/>
              </a:ext>
            </a:extLst>
          </p:cNvPr>
          <p:cNvPicPr>
            <a:picLocks noChangeAspect="1"/>
          </p:cNvPicPr>
          <p:nvPr/>
        </p:nvPicPr>
        <p:blipFill>
          <a:blip r:embed="rId6"/>
          <a:stretch>
            <a:fillRect/>
          </a:stretch>
        </p:blipFill>
        <p:spPr>
          <a:xfrm>
            <a:off x="4966139" y="2337615"/>
            <a:ext cx="892097" cy="892097"/>
          </a:xfrm>
          <a:prstGeom prst="rect">
            <a:avLst/>
          </a:prstGeom>
        </p:spPr>
      </p:pic>
      <p:pic>
        <p:nvPicPr>
          <p:cNvPr id="18" name="Immagine 17">
            <a:extLst>
              <a:ext uri="{FF2B5EF4-FFF2-40B4-BE49-F238E27FC236}">
                <a16:creationId xmlns:a16="http://schemas.microsoft.com/office/drawing/2014/main" id="{F48832A9-356D-03A2-D955-7767C7C5D750}"/>
              </a:ext>
            </a:extLst>
          </p:cNvPr>
          <p:cNvPicPr>
            <a:picLocks noChangeAspect="1"/>
          </p:cNvPicPr>
          <p:nvPr/>
        </p:nvPicPr>
        <p:blipFill>
          <a:blip r:embed="rId7"/>
          <a:stretch>
            <a:fillRect/>
          </a:stretch>
        </p:blipFill>
        <p:spPr>
          <a:xfrm>
            <a:off x="717012" y="2364968"/>
            <a:ext cx="892097" cy="892097"/>
          </a:xfrm>
          <a:prstGeom prst="rect">
            <a:avLst/>
          </a:prstGeom>
        </p:spPr>
      </p:pic>
      <p:pic>
        <p:nvPicPr>
          <p:cNvPr id="22" name="Immagine 21">
            <a:extLst>
              <a:ext uri="{FF2B5EF4-FFF2-40B4-BE49-F238E27FC236}">
                <a16:creationId xmlns:a16="http://schemas.microsoft.com/office/drawing/2014/main" id="{00494561-99EA-EFD8-06BA-4B7DD018EB2B}"/>
              </a:ext>
            </a:extLst>
          </p:cNvPr>
          <p:cNvPicPr>
            <a:picLocks noChangeAspect="1"/>
          </p:cNvPicPr>
          <p:nvPr/>
        </p:nvPicPr>
        <p:blipFill>
          <a:blip r:embed="rId8"/>
          <a:stretch>
            <a:fillRect/>
          </a:stretch>
        </p:blipFill>
        <p:spPr>
          <a:xfrm>
            <a:off x="648153" y="3457005"/>
            <a:ext cx="1103548" cy="1103548"/>
          </a:xfrm>
          <a:prstGeom prst="rect">
            <a:avLst/>
          </a:prstGeom>
        </p:spPr>
      </p:pic>
      <p:pic>
        <p:nvPicPr>
          <p:cNvPr id="3" name="Immagine 2">
            <a:extLst>
              <a:ext uri="{FF2B5EF4-FFF2-40B4-BE49-F238E27FC236}">
                <a16:creationId xmlns:a16="http://schemas.microsoft.com/office/drawing/2014/main" id="{1906BD7D-B6C5-2010-E9CE-0A07542E6F6B}"/>
              </a:ext>
            </a:extLst>
          </p:cNvPr>
          <p:cNvPicPr>
            <a:picLocks noChangeAspect="1"/>
          </p:cNvPicPr>
          <p:nvPr/>
        </p:nvPicPr>
        <p:blipFill rotWithShape="1">
          <a:blip r:embed="rId9">
            <a:extLst>
              <a:ext uri="{28A0092B-C50C-407E-A947-70E740481C1C}">
                <a14:useLocalDpi xmlns:a14="http://schemas.microsoft.com/office/drawing/2010/main" val="0"/>
              </a:ext>
            </a:extLst>
          </a:blip>
          <a:srcRect r="50490"/>
          <a:stretch/>
        </p:blipFill>
        <p:spPr bwMode="auto">
          <a:xfrm>
            <a:off x="-1297419" y="3247065"/>
            <a:ext cx="1197527" cy="792776"/>
          </a:xfrm>
          <a:prstGeom prst="rect">
            <a:avLst/>
          </a:prstGeom>
          <a:noFill/>
          <a:ln>
            <a:noFill/>
          </a:ln>
        </p:spPr>
      </p:pic>
      <p:pic>
        <p:nvPicPr>
          <p:cNvPr id="4" name="Immagine 3" descr="Immagine che contiene testo, linea, Diagramma, diagramma&#10;&#10;Descrizione generata automaticamente">
            <a:extLst>
              <a:ext uri="{FF2B5EF4-FFF2-40B4-BE49-F238E27FC236}">
                <a16:creationId xmlns:a16="http://schemas.microsoft.com/office/drawing/2014/main" id="{F0DC60BB-45AE-B0C3-C3CC-92F6C7034086}"/>
              </a:ext>
            </a:extLst>
          </p:cNvPr>
          <p:cNvPicPr>
            <a:picLocks noChangeAspect="1"/>
          </p:cNvPicPr>
          <p:nvPr/>
        </p:nvPicPr>
        <p:blipFill rotWithShape="1">
          <a:blip r:embed="rId10">
            <a:extLst>
              <a:ext uri="{28A0092B-C50C-407E-A947-70E740481C1C}">
                <a14:useLocalDpi xmlns:a14="http://schemas.microsoft.com/office/drawing/2010/main" val="0"/>
              </a:ext>
            </a:extLst>
          </a:blip>
          <a:srcRect r="50000"/>
          <a:stretch/>
        </p:blipFill>
        <p:spPr bwMode="auto">
          <a:xfrm>
            <a:off x="9333179" y="2196108"/>
            <a:ext cx="1144620" cy="751284"/>
          </a:xfrm>
          <a:prstGeom prst="rect">
            <a:avLst/>
          </a:prstGeom>
          <a:noFill/>
          <a:ln>
            <a:noFill/>
          </a:ln>
        </p:spPr>
      </p:pic>
      <p:pic>
        <p:nvPicPr>
          <p:cNvPr id="5" name="Immagine 4">
            <a:extLst>
              <a:ext uri="{FF2B5EF4-FFF2-40B4-BE49-F238E27FC236}">
                <a16:creationId xmlns:a16="http://schemas.microsoft.com/office/drawing/2014/main" id="{F4E587B0-1D4D-F042-5F8F-C9446BD7E6A9}"/>
              </a:ext>
            </a:extLst>
          </p:cNvPr>
          <p:cNvPicPr>
            <a:picLocks noChangeAspect="1"/>
          </p:cNvPicPr>
          <p:nvPr/>
        </p:nvPicPr>
        <p:blipFill rotWithShape="1">
          <a:blip r:embed="rId11">
            <a:extLst>
              <a:ext uri="{28A0092B-C50C-407E-A947-70E740481C1C}">
                <a14:useLocalDpi xmlns:a14="http://schemas.microsoft.com/office/drawing/2010/main" val="0"/>
              </a:ext>
            </a:extLst>
          </a:blip>
          <a:srcRect r="50000"/>
          <a:stretch/>
        </p:blipFill>
        <p:spPr bwMode="auto">
          <a:xfrm>
            <a:off x="9337490" y="3471649"/>
            <a:ext cx="993346" cy="652111"/>
          </a:xfrm>
          <a:prstGeom prst="rect">
            <a:avLst/>
          </a:prstGeom>
          <a:noFill/>
          <a:ln>
            <a:noFill/>
          </a:ln>
        </p:spPr>
      </p:pic>
    </p:spTree>
    <p:extLst>
      <p:ext uri="{BB962C8B-B14F-4D97-AF65-F5344CB8AC3E}">
        <p14:creationId xmlns:p14="http://schemas.microsoft.com/office/powerpoint/2010/main" val="127939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50" y="22940"/>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solidFill>
                  <a:schemeClr val="tx1">
                    <a:lumMod val="90000"/>
                    <a:lumOff val="10000"/>
                  </a:schemeClr>
                </a:solidFill>
                <a:latin typeface="Manrope Medium" panose="020B0604020202020204" charset="0"/>
              </a:rPr>
              <a:t>MODELS RESULTS</a:t>
            </a:r>
            <a:endParaRPr dirty="0">
              <a:solidFill>
                <a:schemeClr val="tx1">
                  <a:lumMod val="90000"/>
                  <a:lumOff val="10000"/>
                </a:schemeClr>
              </a:solidFill>
              <a:latin typeface="Manrope Medium" panose="020B0604020202020204" charset="0"/>
            </a:endParaRPr>
          </a:p>
        </p:txBody>
      </p:sp>
      <p:sp>
        <p:nvSpPr>
          <p:cNvPr id="1956" name="Google Shape;1956;p44"/>
          <p:cNvSpPr txBox="1">
            <a:spLocks noGrp="1"/>
          </p:cNvSpPr>
          <p:nvPr>
            <p:ph type="subTitle" idx="1"/>
          </p:nvPr>
        </p:nvSpPr>
        <p:spPr>
          <a:xfrm>
            <a:off x="321210" y="1714220"/>
            <a:ext cx="2974559" cy="163937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sz="1050" dirty="0"/>
              <a:t>Loss MSE : 0.09 </a:t>
            </a:r>
          </a:p>
          <a:p>
            <a:pPr marL="171450" lvl="0" indent="-171450" algn="l" rtl="0">
              <a:spcBef>
                <a:spcPts val="0"/>
              </a:spcBef>
              <a:spcAft>
                <a:spcPts val="0"/>
              </a:spcAft>
              <a:buFont typeface="Arial" panose="020B0604020202020204" pitchFamily="34" charset="0"/>
              <a:buChar char="•"/>
            </a:pPr>
            <a:r>
              <a:rPr lang="en-US" sz="1050" dirty="0"/>
              <a:t>Mean Absolute Error (MAE): 0.014 </a:t>
            </a:r>
          </a:p>
          <a:p>
            <a:pPr marL="171450" lvl="0" indent="-171450" algn="l" rtl="0">
              <a:spcBef>
                <a:spcPts val="0"/>
              </a:spcBef>
              <a:spcAft>
                <a:spcPts val="0"/>
              </a:spcAft>
              <a:buFont typeface="Arial" panose="020B0604020202020204" pitchFamily="34" charset="0"/>
              <a:buChar char="•"/>
            </a:pPr>
            <a:r>
              <a:rPr lang="en-US" sz="1050" dirty="0"/>
              <a:t>RMSE: 0.0198 </a:t>
            </a:r>
          </a:p>
          <a:p>
            <a:pPr marL="171450" lvl="0" indent="-171450" algn="l" rtl="0">
              <a:spcBef>
                <a:spcPts val="0"/>
              </a:spcBef>
              <a:spcAft>
                <a:spcPts val="0"/>
              </a:spcAft>
              <a:buFont typeface="Arial" panose="020B0604020202020204" pitchFamily="34" charset="0"/>
              <a:buChar char="•"/>
            </a:pPr>
            <a:r>
              <a:rPr lang="en-US" sz="1050" dirty="0"/>
              <a:t>R-squared (R²): 0.89</a:t>
            </a:r>
          </a:p>
          <a:p>
            <a:pPr marL="171450" lvl="0" indent="-171450" algn="l" rtl="0">
              <a:spcBef>
                <a:spcPts val="0"/>
              </a:spcBef>
              <a:spcAft>
                <a:spcPts val="0"/>
              </a:spcAft>
              <a:buFont typeface="Arial" panose="020B0604020202020204" pitchFamily="34" charset="0"/>
              <a:buChar char="•"/>
            </a:pPr>
            <a:r>
              <a:rPr lang="en-US" sz="1050" dirty="0"/>
              <a:t>Learning Curves: </a:t>
            </a:r>
          </a:p>
          <a:p>
            <a:pPr marL="628650" lvl="1" indent="-171450" algn="l">
              <a:buFont typeface="Arial" panose="020B0604020202020204" pitchFamily="34" charset="0"/>
              <a:buChar char="•"/>
            </a:pPr>
            <a:r>
              <a:rPr lang="en-US" sz="1050" dirty="0"/>
              <a:t>Best Validation Loss: 0.0912 at epoch 150</a:t>
            </a:r>
          </a:p>
          <a:p>
            <a:pPr marL="628650" lvl="1" indent="-171450" algn="l">
              <a:buFont typeface="Arial" panose="020B0604020202020204" pitchFamily="34" charset="0"/>
              <a:buChar char="•"/>
            </a:pPr>
            <a:r>
              <a:rPr lang="en-US" sz="1050" dirty="0"/>
              <a:t>Best Training Loss: 0.0914 at epoch 150</a:t>
            </a:r>
            <a:endParaRPr lang="it-IT" sz="1050" dirty="0"/>
          </a:p>
          <a:p>
            <a:pPr marL="171450" lvl="0" indent="-171450" algn="l" rtl="0">
              <a:spcBef>
                <a:spcPts val="0"/>
              </a:spcBef>
              <a:spcAft>
                <a:spcPts val="0"/>
              </a:spcAft>
              <a:buFont typeface="Arial" panose="020B0604020202020204" pitchFamily="34" charset="0"/>
              <a:buChar char="•"/>
            </a:pPr>
            <a:endParaRPr lang="en-US" dirty="0"/>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2834640" y="596932"/>
            <a:ext cx="3459480"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 name="Immagine 1">
            <a:extLst>
              <a:ext uri="{FF2B5EF4-FFF2-40B4-BE49-F238E27FC236}">
                <a16:creationId xmlns:a16="http://schemas.microsoft.com/office/drawing/2014/main" id="{06C2EFC7-D198-C2EE-D21C-0AAD8B419F09}"/>
              </a:ext>
            </a:extLst>
          </p:cNvPr>
          <p:cNvPicPr>
            <a:picLocks noChangeAspect="1"/>
          </p:cNvPicPr>
          <p:nvPr/>
        </p:nvPicPr>
        <p:blipFill rotWithShape="1">
          <a:blip r:embed="rId3">
            <a:extLst>
              <a:ext uri="{28A0092B-C50C-407E-A947-70E740481C1C}">
                <a14:useLocalDpi xmlns:a14="http://schemas.microsoft.com/office/drawing/2010/main" val="0"/>
              </a:ext>
            </a:extLst>
          </a:blip>
          <a:srcRect r="50490"/>
          <a:stretch/>
        </p:blipFill>
        <p:spPr bwMode="auto">
          <a:xfrm>
            <a:off x="572686" y="3508378"/>
            <a:ext cx="2148841" cy="1422557"/>
          </a:xfrm>
          <a:prstGeom prst="rect">
            <a:avLst/>
          </a:prstGeom>
          <a:noFill/>
          <a:ln>
            <a:noFill/>
          </a:ln>
        </p:spPr>
      </p:pic>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144633" y="645046"/>
            <a:ext cx="9469844" cy="61714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200" dirty="0"/>
              <a:t>We see the results of the 3 models on the Apple Dataset.</a:t>
            </a:r>
          </a:p>
          <a:p>
            <a:pPr marL="0" lvl="0" indent="0" rtl="0">
              <a:spcBef>
                <a:spcPts val="0"/>
              </a:spcBef>
              <a:spcAft>
                <a:spcPts val="0"/>
              </a:spcAft>
            </a:pPr>
            <a:r>
              <a:rPr lang="en-US" sz="1200" dirty="0"/>
              <a:t>Every Training was done with 150 epochs, a batch-size of 64 and </a:t>
            </a:r>
            <a:r>
              <a:rPr lang="en-US" sz="1200" dirty="0" err="1"/>
              <a:t>learning_rate</a:t>
            </a:r>
            <a:r>
              <a:rPr lang="en-US" sz="1200" dirty="0"/>
              <a:t>=0.000015 with a 30% reduction callback.</a:t>
            </a:r>
          </a:p>
          <a:p>
            <a:pPr marL="0" lvl="0" indent="0" algn="l" rtl="0">
              <a:spcBef>
                <a:spcPts val="0"/>
              </a:spcBef>
              <a:spcAft>
                <a:spcPts val="0"/>
              </a:spcAft>
              <a:buNone/>
            </a:pPr>
            <a:endParaRPr lang="it-IT" dirty="0"/>
          </a:p>
        </p:txBody>
      </p:sp>
      <p:cxnSp>
        <p:nvCxnSpPr>
          <p:cNvPr id="10" name="Google Shape;2226;p52">
            <a:extLst>
              <a:ext uri="{FF2B5EF4-FFF2-40B4-BE49-F238E27FC236}">
                <a16:creationId xmlns:a16="http://schemas.microsoft.com/office/drawing/2014/main" id="{7314F48A-D13F-9B88-B8A1-4D8CEEDFBF67}"/>
              </a:ext>
            </a:extLst>
          </p:cNvPr>
          <p:cNvCxnSpPr>
            <a:cxnSpLocks/>
          </p:cNvCxnSpPr>
          <p:nvPr/>
        </p:nvCxnSpPr>
        <p:spPr>
          <a:xfrm>
            <a:off x="3103010" y="1607820"/>
            <a:ext cx="0" cy="2880360"/>
          </a:xfrm>
          <a:prstGeom prst="straightConnector1">
            <a:avLst/>
          </a:prstGeom>
          <a:noFill/>
          <a:ln w="28575" cap="flat" cmpd="sng">
            <a:solidFill>
              <a:schemeClr val="dk1"/>
            </a:solidFill>
            <a:prstDash val="solid"/>
            <a:round/>
            <a:headEnd type="none" w="med" len="med"/>
            <a:tailEnd type="none" w="med" len="med"/>
          </a:ln>
        </p:spPr>
      </p:cxnSp>
      <p:pic>
        <p:nvPicPr>
          <p:cNvPr id="17" name="Picture 2">
            <a:extLst>
              <a:ext uri="{FF2B5EF4-FFF2-40B4-BE49-F238E27FC236}">
                <a16:creationId xmlns:a16="http://schemas.microsoft.com/office/drawing/2014/main" id="{50F0299A-A880-C6FD-1CC2-9CC084D92E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297" y="1282730"/>
            <a:ext cx="1640689" cy="473082"/>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956;p44">
            <a:extLst>
              <a:ext uri="{FF2B5EF4-FFF2-40B4-BE49-F238E27FC236}">
                <a16:creationId xmlns:a16="http://schemas.microsoft.com/office/drawing/2014/main" id="{1AD13A29-7812-9FAC-E132-9C678192E180}"/>
              </a:ext>
            </a:extLst>
          </p:cNvPr>
          <p:cNvSpPr txBox="1">
            <a:spLocks/>
          </p:cNvSpPr>
          <p:nvPr/>
        </p:nvSpPr>
        <p:spPr>
          <a:xfrm>
            <a:off x="3103010" y="1714220"/>
            <a:ext cx="2974559" cy="1639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171450" lvl="0" indent="-171450" algn="l" rtl="0">
              <a:spcBef>
                <a:spcPts val="0"/>
              </a:spcBef>
              <a:spcAft>
                <a:spcPts val="0"/>
              </a:spcAft>
              <a:buFont typeface="Arial" panose="020B0604020202020204" pitchFamily="34" charset="0"/>
              <a:buChar char="•"/>
            </a:pPr>
            <a:r>
              <a:rPr lang="en-US" sz="1050" dirty="0"/>
              <a:t>Loss MSE : 0.08 </a:t>
            </a:r>
          </a:p>
          <a:p>
            <a:pPr marL="171450" lvl="0" indent="-171450" algn="l" rtl="0">
              <a:spcBef>
                <a:spcPts val="0"/>
              </a:spcBef>
              <a:spcAft>
                <a:spcPts val="0"/>
              </a:spcAft>
              <a:buFont typeface="Arial" panose="020B0604020202020204" pitchFamily="34" charset="0"/>
              <a:buChar char="•"/>
            </a:pPr>
            <a:r>
              <a:rPr lang="en-US" sz="1050" dirty="0"/>
              <a:t>Mean Absolute Error (MAE): 0.017 </a:t>
            </a:r>
          </a:p>
          <a:p>
            <a:pPr marL="171450" lvl="0" indent="-171450" algn="l" rtl="0">
              <a:spcBef>
                <a:spcPts val="0"/>
              </a:spcBef>
              <a:spcAft>
                <a:spcPts val="0"/>
              </a:spcAft>
              <a:buFont typeface="Arial" panose="020B0604020202020204" pitchFamily="34" charset="0"/>
              <a:buChar char="•"/>
            </a:pPr>
            <a:r>
              <a:rPr lang="en-US" sz="1050" dirty="0"/>
              <a:t>RMSE: 0.018 </a:t>
            </a:r>
          </a:p>
          <a:p>
            <a:pPr marL="171450" lvl="0" indent="-171450" algn="l" rtl="0">
              <a:spcBef>
                <a:spcPts val="0"/>
              </a:spcBef>
              <a:spcAft>
                <a:spcPts val="0"/>
              </a:spcAft>
              <a:buFont typeface="Arial" panose="020B0604020202020204" pitchFamily="34" charset="0"/>
              <a:buChar char="•"/>
            </a:pPr>
            <a:r>
              <a:rPr lang="en-US" sz="1050" dirty="0"/>
              <a:t>R-squared (R²): 0.87</a:t>
            </a:r>
          </a:p>
          <a:p>
            <a:pPr marL="171450" lvl="0" indent="-171450" algn="l" rtl="0">
              <a:spcBef>
                <a:spcPts val="0"/>
              </a:spcBef>
              <a:spcAft>
                <a:spcPts val="0"/>
              </a:spcAft>
              <a:buFont typeface="Arial" panose="020B0604020202020204" pitchFamily="34" charset="0"/>
              <a:buChar char="•"/>
            </a:pPr>
            <a:r>
              <a:rPr lang="en-US" sz="1050" dirty="0"/>
              <a:t>Learning Curves: </a:t>
            </a:r>
          </a:p>
          <a:p>
            <a:pPr marL="628650" lvl="1" indent="-171450" algn="l">
              <a:buFont typeface="Arial" panose="020B0604020202020204" pitchFamily="34" charset="0"/>
              <a:buChar char="•"/>
            </a:pPr>
            <a:r>
              <a:rPr lang="en-US" sz="1050" dirty="0"/>
              <a:t>Best Validation Loss: 0.0823 at epoch 150</a:t>
            </a:r>
          </a:p>
          <a:p>
            <a:pPr marL="628650" lvl="1" indent="-171450" algn="l">
              <a:buFont typeface="Arial" panose="020B0604020202020204" pitchFamily="34" charset="0"/>
              <a:buChar char="•"/>
            </a:pPr>
            <a:r>
              <a:rPr lang="en-US" sz="1050" dirty="0"/>
              <a:t>Best Training Loss: 0.0824 at epoch 150</a:t>
            </a:r>
            <a:endParaRPr lang="it-IT" sz="1050" dirty="0"/>
          </a:p>
          <a:p>
            <a:pPr marL="171450" indent="-171450" algn="l">
              <a:buFont typeface="Arial" panose="020B0604020202020204" pitchFamily="34" charset="0"/>
              <a:buChar char="•"/>
            </a:pPr>
            <a:endParaRPr lang="en-US" dirty="0"/>
          </a:p>
        </p:txBody>
      </p:sp>
      <p:pic>
        <p:nvPicPr>
          <p:cNvPr id="21" name="Immagine 20" descr="Immagine che contiene testo, linea, Diagramma, diagramma&#10;&#10;Descrizione generata automaticamente">
            <a:extLst>
              <a:ext uri="{FF2B5EF4-FFF2-40B4-BE49-F238E27FC236}">
                <a16:creationId xmlns:a16="http://schemas.microsoft.com/office/drawing/2014/main" id="{AE4490A4-65F0-BDD8-4E91-427C8035FDD8}"/>
              </a:ext>
            </a:extLst>
          </p:cNvPr>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bwMode="auto">
          <a:xfrm>
            <a:off x="3515870" y="3491507"/>
            <a:ext cx="2148841" cy="1410416"/>
          </a:xfrm>
          <a:prstGeom prst="rect">
            <a:avLst/>
          </a:prstGeom>
          <a:noFill/>
          <a:ln>
            <a:noFill/>
          </a:ln>
        </p:spPr>
      </p:pic>
      <p:sp>
        <p:nvSpPr>
          <p:cNvPr id="26" name="Google Shape;1956;p44">
            <a:extLst>
              <a:ext uri="{FF2B5EF4-FFF2-40B4-BE49-F238E27FC236}">
                <a16:creationId xmlns:a16="http://schemas.microsoft.com/office/drawing/2014/main" id="{763B7E67-C0A1-AE42-D98D-16C6E4323320}"/>
              </a:ext>
            </a:extLst>
          </p:cNvPr>
          <p:cNvSpPr txBox="1">
            <a:spLocks/>
          </p:cNvSpPr>
          <p:nvPr/>
        </p:nvSpPr>
        <p:spPr>
          <a:xfrm>
            <a:off x="6022849" y="1708466"/>
            <a:ext cx="2974559" cy="16393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1pPr>
            <a:lvl2pPr marL="914400" marR="0" lvl="1"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2pPr>
            <a:lvl3pPr marL="1371600" marR="0" lvl="2"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3pPr>
            <a:lvl4pPr marL="1828800" marR="0" lvl="3"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4pPr>
            <a:lvl5pPr marL="2286000" marR="0" lvl="4"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5pPr>
            <a:lvl6pPr marL="2743200" marR="0" lvl="5"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6pPr>
            <a:lvl7pPr marL="3200400" marR="0" lvl="6"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7pPr>
            <a:lvl8pPr marL="3657600" marR="0" lvl="7"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8pPr>
            <a:lvl9pPr marL="4114800" marR="0" lvl="8" indent="-304800" algn="ctr" rtl="0">
              <a:lnSpc>
                <a:spcPct val="100000"/>
              </a:lnSpc>
              <a:spcBef>
                <a:spcPts val="0"/>
              </a:spcBef>
              <a:spcAft>
                <a:spcPts val="0"/>
              </a:spcAft>
              <a:buClr>
                <a:schemeClr val="dk1"/>
              </a:buClr>
              <a:buSzPts val="1200"/>
              <a:buFont typeface="Inter"/>
              <a:buNone/>
              <a:defRPr sz="1200" b="0" i="0" u="none" strike="noStrike" cap="none">
                <a:solidFill>
                  <a:schemeClr val="dk1"/>
                </a:solidFill>
                <a:latin typeface="Inter"/>
                <a:ea typeface="Inter"/>
                <a:cs typeface="Inter"/>
                <a:sym typeface="Inter"/>
              </a:defRPr>
            </a:lvl9pPr>
          </a:lstStyle>
          <a:p>
            <a:pPr marL="171450" lvl="0" indent="-171450" algn="l" rtl="0">
              <a:spcBef>
                <a:spcPts val="0"/>
              </a:spcBef>
              <a:spcAft>
                <a:spcPts val="0"/>
              </a:spcAft>
              <a:buFont typeface="Arial" panose="020B0604020202020204" pitchFamily="34" charset="0"/>
              <a:buChar char="•"/>
            </a:pPr>
            <a:r>
              <a:rPr lang="en-US" sz="1050" dirty="0"/>
              <a:t>Loss MSE : 0.05 </a:t>
            </a:r>
          </a:p>
          <a:p>
            <a:pPr marL="171450" lvl="0" indent="-171450" algn="l" rtl="0">
              <a:spcBef>
                <a:spcPts val="0"/>
              </a:spcBef>
              <a:spcAft>
                <a:spcPts val="0"/>
              </a:spcAft>
              <a:buFont typeface="Arial" panose="020B0604020202020204" pitchFamily="34" charset="0"/>
              <a:buChar char="•"/>
            </a:pPr>
            <a:r>
              <a:rPr lang="en-US" sz="1050" dirty="0"/>
              <a:t>Mean Absolute Error (MAE): 0.009 </a:t>
            </a:r>
          </a:p>
          <a:p>
            <a:pPr marL="171450" lvl="0" indent="-171450" algn="l" rtl="0">
              <a:spcBef>
                <a:spcPts val="0"/>
              </a:spcBef>
              <a:spcAft>
                <a:spcPts val="0"/>
              </a:spcAft>
              <a:buFont typeface="Arial" panose="020B0604020202020204" pitchFamily="34" charset="0"/>
              <a:buChar char="•"/>
            </a:pPr>
            <a:r>
              <a:rPr lang="en-US" sz="1050" dirty="0"/>
              <a:t>RMSE: 0.012 </a:t>
            </a:r>
          </a:p>
          <a:p>
            <a:pPr marL="171450" lvl="0" indent="-171450" algn="l" rtl="0">
              <a:spcBef>
                <a:spcPts val="0"/>
              </a:spcBef>
              <a:spcAft>
                <a:spcPts val="0"/>
              </a:spcAft>
              <a:buFont typeface="Arial" panose="020B0604020202020204" pitchFamily="34" charset="0"/>
              <a:buChar char="•"/>
            </a:pPr>
            <a:r>
              <a:rPr lang="en-US" sz="1050" dirty="0"/>
              <a:t>R-squared (R²): 0.901</a:t>
            </a:r>
          </a:p>
          <a:p>
            <a:pPr marL="171450" lvl="0" indent="-171450" algn="l" rtl="0">
              <a:spcBef>
                <a:spcPts val="0"/>
              </a:spcBef>
              <a:spcAft>
                <a:spcPts val="0"/>
              </a:spcAft>
              <a:buFont typeface="Arial" panose="020B0604020202020204" pitchFamily="34" charset="0"/>
              <a:buChar char="•"/>
            </a:pPr>
            <a:r>
              <a:rPr lang="en-US" sz="1050" dirty="0"/>
              <a:t>Learning Curves: </a:t>
            </a:r>
          </a:p>
          <a:p>
            <a:pPr marL="628650" lvl="1" indent="-171450" algn="l">
              <a:buFont typeface="Arial" panose="020B0604020202020204" pitchFamily="34" charset="0"/>
              <a:buChar char="•"/>
            </a:pPr>
            <a:r>
              <a:rPr lang="en-US" sz="1050" dirty="0"/>
              <a:t>Best Validation Loss: 0.0543 at epoch 150</a:t>
            </a:r>
          </a:p>
          <a:p>
            <a:pPr marL="628650" lvl="1" indent="-171450" algn="l">
              <a:buFont typeface="Arial" panose="020B0604020202020204" pitchFamily="34" charset="0"/>
              <a:buChar char="•"/>
            </a:pPr>
            <a:r>
              <a:rPr lang="en-US" sz="1050" dirty="0"/>
              <a:t>Best Training Loss: 0.0544 at epoch 150</a:t>
            </a:r>
            <a:endParaRPr lang="it-IT" sz="1050" dirty="0"/>
          </a:p>
          <a:p>
            <a:pPr marL="171450" indent="-171450" algn="l">
              <a:buFont typeface="Arial" panose="020B0604020202020204" pitchFamily="34" charset="0"/>
              <a:buChar char="•"/>
            </a:pPr>
            <a:endParaRPr lang="en-US" dirty="0"/>
          </a:p>
        </p:txBody>
      </p:sp>
      <p:pic>
        <p:nvPicPr>
          <p:cNvPr id="27" name="Immagine 26">
            <a:extLst>
              <a:ext uri="{FF2B5EF4-FFF2-40B4-BE49-F238E27FC236}">
                <a16:creationId xmlns:a16="http://schemas.microsoft.com/office/drawing/2014/main" id="{47CA4E48-CDE7-EE9E-59AF-6EEA2B25C458}"/>
              </a:ext>
            </a:extLst>
          </p:cNvPr>
          <p:cNvPicPr>
            <a:picLocks noChangeAspect="1"/>
          </p:cNvPicPr>
          <p:nvPr/>
        </p:nvPicPr>
        <p:blipFill rotWithShape="1">
          <a:blip r:embed="rId6">
            <a:extLst>
              <a:ext uri="{28A0092B-C50C-407E-A947-70E740481C1C}">
                <a14:useLocalDpi xmlns:a14="http://schemas.microsoft.com/office/drawing/2010/main" val="0"/>
              </a:ext>
            </a:extLst>
          </a:blip>
          <a:srcRect r="50000"/>
          <a:stretch/>
        </p:blipFill>
        <p:spPr bwMode="auto">
          <a:xfrm>
            <a:off x="6474399" y="3446464"/>
            <a:ext cx="2166951" cy="1422558"/>
          </a:xfrm>
          <a:prstGeom prst="rect">
            <a:avLst/>
          </a:prstGeom>
          <a:noFill/>
          <a:ln>
            <a:noFill/>
          </a:ln>
        </p:spPr>
      </p:pic>
      <p:cxnSp>
        <p:nvCxnSpPr>
          <p:cNvPr id="32" name="Google Shape;2226;p52">
            <a:extLst>
              <a:ext uri="{FF2B5EF4-FFF2-40B4-BE49-F238E27FC236}">
                <a16:creationId xmlns:a16="http://schemas.microsoft.com/office/drawing/2014/main" id="{B49D3660-6E72-5FCC-32BC-AD7FDE98D3A6}"/>
              </a:ext>
            </a:extLst>
          </p:cNvPr>
          <p:cNvCxnSpPr>
            <a:cxnSpLocks/>
          </p:cNvCxnSpPr>
          <p:nvPr/>
        </p:nvCxnSpPr>
        <p:spPr>
          <a:xfrm>
            <a:off x="6039759" y="1607820"/>
            <a:ext cx="0" cy="2880360"/>
          </a:xfrm>
          <a:prstGeom prst="straightConnector1">
            <a:avLst/>
          </a:prstGeom>
          <a:noFill/>
          <a:ln w="28575" cap="flat" cmpd="sng">
            <a:solidFill>
              <a:schemeClr val="dk1"/>
            </a:solidFill>
            <a:prstDash val="solid"/>
            <a:round/>
            <a:headEnd type="none" w="med" len="med"/>
            <a:tailEnd type="none" w="med" len="med"/>
          </a:ln>
        </p:spPr>
      </p:cxnSp>
      <p:sp>
        <p:nvSpPr>
          <p:cNvPr id="33" name="AutoShape 2">
            <a:extLst>
              <a:ext uri="{FF2B5EF4-FFF2-40B4-BE49-F238E27FC236}">
                <a16:creationId xmlns:a16="http://schemas.microsoft.com/office/drawing/2014/main" id="{4649D2DA-2F9C-87F8-850E-5D046656D9C1}"/>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6" name="Google Shape;1955;p44">
            <a:extLst>
              <a:ext uri="{FF2B5EF4-FFF2-40B4-BE49-F238E27FC236}">
                <a16:creationId xmlns:a16="http://schemas.microsoft.com/office/drawing/2014/main" id="{7975E24B-4974-D24B-2F96-983D8F361375}"/>
              </a:ext>
            </a:extLst>
          </p:cNvPr>
          <p:cNvSpPr txBox="1">
            <a:spLocks/>
          </p:cNvSpPr>
          <p:nvPr/>
        </p:nvSpPr>
        <p:spPr>
          <a:xfrm>
            <a:off x="2989410" y="1211127"/>
            <a:ext cx="3147041" cy="55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1pPr>
            <a:lvl2pPr marR="0" lvl="1"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2pPr>
            <a:lvl3pPr marR="0" lvl="2"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3pPr>
            <a:lvl4pPr marR="0" lvl="3"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4pPr>
            <a:lvl5pPr marR="0" lvl="4"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5pPr>
            <a:lvl6pPr marR="0" lvl="5"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6pPr>
            <a:lvl7pPr marR="0" lvl="6"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7pPr>
            <a:lvl8pPr marR="0" lvl="7"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8pPr>
            <a:lvl9pPr marR="0" lvl="8"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9pPr>
          </a:lstStyle>
          <a:p>
            <a:r>
              <a:rPr lang="it-IT" sz="2600" dirty="0">
                <a:solidFill>
                  <a:srgbClr val="C00000"/>
                </a:solidFill>
                <a:latin typeface="Maiandra GD" panose="020E0502030308020204" pitchFamily="34" charset="0"/>
              </a:rPr>
              <a:t>TRANSFORMER</a:t>
            </a:r>
          </a:p>
        </p:txBody>
      </p:sp>
      <p:sp>
        <p:nvSpPr>
          <p:cNvPr id="37" name="Google Shape;1955;p44">
            <a:extLst>
              <a:ext uri="{FF2B5EF4-FFF2-40B4-BE49-F238E27FC236}">
                <a16:creationId xmlns:a16="http://schemas.microsoft.com/office/drawing/2014/main" id="{C68D8EB1-6AAA-CEE3-A49F-2474D109E223}"/>
              </a:ext>
            </a:extLst>
          </p:cNvPr>
          <p:cNvSpPr txBox="1">
            <a:spLocks/>
          </p:cNvSpPr>
          <p:nvPr/>
        </p:nvSpPr>
        <p:spPr>
          <a:xfrm>
            <a:off x="5996959" y="1211127"/>
            <a:ext cx="3147041" cy="55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1pPr>
            <a:lvl2pPr marR="0" lvl="1"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2pPr>
            <a:lvl3pPr marR="0" lvl="2"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3pPr>
            <a:lvl4pPr marR="0" lvl="3"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4pPr>
            <a:lvl5pPr marR="0" lvl="4"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5pPr>
            <a:lvl6pPr marR="0" lvl="5"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6pPr>
            <a:lvl7pPr marR="0" lvl="6"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7pPr>
            <a:lvl8pPr marR="0" lvl="7"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8pPr>
            <a:lvl9pPr marR="0" lvl="8" algn="ctr" rtl="0">
              <a:lnSpc>
                <a:spcPct val="100000"/>
              </a:lnSpc>
              <a:spcBef>
                <a:spcPts val="0"/>
              </a:spcBef>
              <a:spcAft>
                <a:spcPts val="0"/>
              </a:spcAft>
              <a:buClr>
                <a:schemeClr val="dk1"/>
              </a:buClr>
              <a:buSzPts val="3200"/>
              <a:buFont typeface="Manrope Medium"/>
              <a:buNone/>
              <a:defRPr sz="3200" b="0" i="0" u="none" strike="noStrike" cap="none">
                <a:solidFill>
                  <a:schemeClr val="dk1"/>
                </a:solidFill>
                <a:latin typeface="Manrope Medium"/>
                <a:ea typeface="Manrope Medium"/>
                <a:cs typeface="Manrope Medium"/>
                <a:sym typeface="Manrope Medium"/>
              </a:defRPr>
            </a:lvl9pPr>
          </a:lstStyle>
          <a:p>
            <a:r>
              <a:rPr lang="it-IT" sz="2600" dirty="0">
                <a:solidFill>
                  <a:srgbClr val="002060"/>
                </a:solidFill>
                <a:latin typeface="Cambria" panose="02040503050406030204" pitchFamily="18" charset="0"/>
                <a:ea typeface="Cambria" panose="02040503050406030204" pitchFamily="18" charset="0"/>
              </a:rPr>
              <a:t>HYBRID MODEL</a:t>
            </a:r>
          </a:p>
        </p:txBody>
      </p:sp>
      <p:pic>
        <p:nvPicPr>
          <p:cNvPr id="6" name="Immagine 5">
            <a:extLst>
              <a:ext uri="{FF2B5EF4-FFF2-40B4-BE49-F238E27FC236}">
                <a16:creationId xmlns:a16="http://schemas.microsoft.com/office/drawing/2014/main" id="{A33279AC-E8C4-0C6C-68DB-8D5B12FBFCA0}"/>
              </a:ext>
            </a:extLst>
          </p:cNvPr>
          <p:cNvPicPr>
            <a:picLocks noChangeAspect="1"/>
          </p:cNvPicPr>
          <p:nvPr/>
        </p:nvPicPr>
        <p:blipFill rotWithShape="1">
          <a:blip r:embed="rId3">
            <a:extLst>
              <a:ext uri="{28A0092B-C50C-407E-A947-70E740481C1C}">
                <a14:useLocalDpi xmlns:a14="http://schemas.microsoft.com/office/drawing/2010/main" val="0"/>
              </a:ext>
            </a:extLst>
          </a:blip>
          <a:srcRect t="88603" r="50490"/>
          <a:stretch/>
        </p:blipFill>
        <p:spPr bwMode="auto">
          <a:xfrm>
            <a:off x="6483453" y="4709486"/>
            <a:ext cx="2148841" cy="162132"/>
          </a:xfrm>
          <a:prstGeom prst="rect">
            <a:avLst/>
          </a:prstGeom>
          <a:noFill/>
          <a:ln>
            <a:noFill/>
          </a:ln>
        </p:spPr>
      </p:pic>
    </p:spTree>
    <p:extLst>
      <p:ext uri="{BB962C8B-B14F-4D97-AF65-F5344CB8AC3E}">
        <p14:creationId xmlns:p14="http://schemas.microsoft.com/office/powerpoint/2010/main" val="153276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UTILS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GOOGLE COLAB</a:t>
            </a:r>
            <a:endParaRPr dirty="0"/>
          </a:p>
        </p:txBody>
      </p:sp>
      <p:sp>
        <p:nvSpPr>
          <p:cNvPr id="1741" name="Google Shape;1741;p40"/>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TENSORFLOW</a:t>
            </a:r>
            <a:endParaRPr dirty="0"/>
          </a:p>
        </p:txBody>
      </p:sp>
      <p:sp>
        <p:nvSpPr>
          <p:cNvPr id="1743" name="Google Shape;1743;p40"/>
          <p:cNvSpPr txBox="1">
            <a:spLocks noGrp="1"/>
          </p:cNvSpPr>
          <p:nvPr>
            <p:ph type="subTitle" idx="5"/>
          </p:nvPr>
        </p:nvSpPr>
        <p:spPr>
          <a:xfrm>
            <a:off x="6367235" y="1668325"/>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PYTHON</a:t>
            </a:r>
            <a:endParaRPr dirty="0"/>
          </a:p>
        </p:txBody>
      </p:sp>
      <p:sp>
        <p:nvSpPr>
          <p:cNvPr id="1745" name="Google Shape;1745;p40"/>
          <p:cNvSpPr txBox="1">
            <a:spLocks noGrp="1"/>
          </p:cNvSpPr>
          <p:nvPr>
            <p:ph type="subTitle" idx="7"/>
          </p:nvPr>
        </p:nvSpPr>
        <p:spPr>
          <a:xfrm>
            <a:off x="6367235" y="3224098"/>
            <a:ext cx="3335375" cy="785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KERAS</a:t>
            </a:r>
            <a:endParaRPr dirty="0"/>
          </a:p>
        </p:txBody>
      </p:sp>
      <p:cxnSp>
        <p:nvCxnSpPr>
          <p:cNvPr id="1747" name="Google Shape;1747;p40"/>
          <p:cNvCxnSpPr/>
          <p:nvPr/>
        </p:nvCxnSpPr>
        <p:spPr>
          <a:xfrm>
            <a:off x="847050" y="2259704"/>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86467" y="3954676"/>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5525997" y="2339566"/>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5525997" y="3905706"/>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4030980" y="1138510"/>
            <a:ext cx="1043940" cy="0"/>
          </a:xfrm>
          <a:prstGeom prst="straightConnector1">
            <a:avLst/>
          </a:prstGeom>
          <a:noFill/>
          <a:ln w="28575" cap="flat" cmpd="sng">
            <a:solidFill>
              <a:schemeClr val="dk1"/>
            </a:solidFill>
            <a:prstDash val="solid"/>
            <a:round/>
            <a:headEnd type="none" w="med" len="med"/>
            <a:tailEnd type="none" w="med" len="med"/>
          </a:ln>
        </p:spPr>
      </p:cxnSp>
      <p:sp>
        <p:nvSpPr>
          <p:cNvPr id="5" name="AutoShape 2">
            <a:extLst>
              <a:ext uri="{FF2B5EF4-FFF2-40B4-BE49-F238E27FC236}">
                <a16:creationId xmlns:a16="http://schemas.microsoft.com/office/drawing/2014/main" id="{17658D4B-E7B4-7142-05A8-0FC12F5C1070}"/>
              </a:ext>
            </a:extLst>
          </p:cNvPr>
          <p:cNvSpPr>
            <a:spLocks noChangeAspect="1" noChangeArrowheads="1"/>
          </p:cNvSpPr>
          <p:nvPr/>
        </p:nvSpPr>
        <p:spPr bwMode="auto">
          <a:xfrm>
            <a:off x="5036497" y="244966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3076" name="Picture 4">
            <a:extLst>
              <a:ext uri="{FF2B5EF4-FFF2-40B4-BE49-F238E27FC236}">
                <a16:creationId xmlns:a16="http://schemas.microsoft.com/office/drawing/2014/main" id="{72891AB3-12B6-6994-341D-385CEA106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077" y="1397586"/>
            <a:ext cx="1480045" cy="911663"/>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a:extLst>
              <a:ext uri="{FF2B5EF4-FFF2-40B4-BE49-F238E27FC236}">
                <a16:creationId xmlns:a16="http://schemas.microsoft.com/office/drawing/2014/main" id="{234EA710-2323-2724-AC78-82BEAA078B8F}"/>
              </a:ext>
            </a:extLst>
          </p:cNvPr>
          <p:cNvPicPr>
            <a:picLocks noChangeAspect="1"/>
          </p:cNvPicPr>
          <p:nvPr/>
        </p:nvPicPr>
        <p:blipFill>
          <a:blip r:embed="rId4"/>
          <a:stretch>
            <a:fillRect/>
          </a:stretch>
        </p:blipFill>
        <p:spPr>
          <a:xfrm>
            <a:off x="5559077" y="1507764"/>
            <a:ext cx="751940" cy="751940"/>
          </a:xfrm>
          <a:prstGeom prst="rect">
            <a:avLst/>
          </a:prstGeom>
        </p:spPr>
      </p:pic>
      <p:pic>
        <p:nvPicPr>
          <p:cNvPr id="3080" name="Picture 8">
            <a:extLst>
              <a:ext uri="{FF2B5EF4-FFF2-40B4-BE49-F238E27FC236}">
                <a16:creationId xmlns:a16="http://schemas.microsoft.com/office/drawing/2014/main" id="{16FADB83-7D4E-6EA5-4D16-A133710F90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67" y="2919043"/>
            <a:ext cx="860107" cy="920653"/>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7B708115-7137-EDC5-D878-2FF5816983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0397" y="2602067"/>
            <a:ext cx="2469299" cy="160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8957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MIXTURE MODEL : RESULTS</a:t>
            </a:r>
            <a:endParaRPr dirty="0"/>
          </a:p>
        </p:txBody>
      </p:sp>
      <p:sp>
        <p:nvSpPr>
          <p:cNvPr id="1956" name="Google Shape;1956;p44"/>
          <p:cNvSpPr txBox="1">
            <a:spLocks noGrp="1"/>
          </p:cNvSpPr>
          <p:nvPr>
            <p:ph type="subTitle" idx="1"/>
          </p:nvPr>
        </p:nvSpPr>
        <p:spPr>
          <a:xfrm>
            <a:off x="398068" y="1599864"/>
            <a:ext cx="4289502" cy="293621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The training was not done this time on the hybrid model, as it is a model that averages the training of the 2 previous models: </a:t>
            </a:r>
            <a:r>
              <a:rPr lang="en-US" dirty="0" err="1"/>
              <a:t>BiLSTM</a:t>
            </a:r>
            <a:r>
              <a:rPr lang="en-US" dirty="0"/>
              <a:t> and Simplify Transformer.</a:t>
            </a:r>
          </a:p>
          <a:p>
            <a:pPr marL="171450" lvl="0" indent="-171450" algn="l" rtl="0">
              <a:spcBef>
                <a:spcPts val="0"/>
              </a:spcBef>
              <a:spcAft>
                <a:spcPts val="0"/>
              </a:spcAft>
              <a:buFont typeface="Arial" panose="020B0604020202020204" pitchFamily="34" charset="0"/>
              <a:buChar char="•"/>
            </a:pPr>
            <a:r>
              <a:rPr lang="en-US" dirty="0"/>
              <a:t>Mean Absolute Error (MAE): 0.01487</a:t>
            </a:r>
          </a:p>
        </p:txBody>
      </p:sp>
      <p:cxnSp>
        <p:nvCxnSpPr>
          <p:cNvPr id="5" name="Google Shape;2226;p52">
            <a:extLst>
              <a:ext uri="{FF2B5EF4-FFF2-40B4-BE49-F238E27FC236}">
                <a16:creationId xmlns:a16="http://schemas.microsoft.com/office/drawing/2014/main" id="{9E836D21-11F5-8AC6-3652-4DF7BC71EEF0}"/>
              </a:ext>
            </a:extLst>
          </p:cNvPr>
          <p:cNvCxnSpPr>
            <a:cxnSpLocks/>
          </p:cNvCxnSpPr>
          <p:nvPr/>
        </p:nvCxnSpPr>
        <p:spPr>
          <a:xfrm>
            <a:off x="1158240" y="1176052"/>
            <a:ext cx="6838615" cy="0"/>
          </a:xfrm>
          <a:prstGeom prst="straightConnector1">
            <a:avLst/>
          </a:prstGeom>
          <a:noFill/>
          <a:ln w="28575" cap="flat" cmpd="sng">
            <a:solidFill>
              <a:schemeClr val="dk1"/>
            </a:solidFill>
            <a:prstDash val="solid"/>
            <a:round/>
            <a:headEnd type="none" w="med" len="med"/>
            <a:tailEnd type="none" w="med" len="med"/>
          </a:ln>
        </p:spPr>
      </p:cxn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3" name="Google Shape;1957;p44">
            <a:extLst>
              <a:ext uri="{FF2B5EF4-FFF2-40B4-BE49-F238E27FC236}">
                <a16:creationId xmlns:a16="http://schemas.microsoft.com/office/drawing/2014/main" id="{BF5C19A4-DC8A-5A65-A8BA-58DBF1178DAE}"/>
              </a:ext>
            </a:extLst>
          </p:cNvPr>
          <p:cNvSpPr txBox="1">
            <a:spLocks noGrp="1"/>
          </p:cNvSpPr>
          <p:nvPr>
            <p:ph type="subTitle" idx="2"/>
          </p:nvPr>
        </p:nvSpPr>
        <p:spPr>
          <a:xfrm>
            <a:off x="4479292" y="1579967"/>
            <a:ext cx="4847064" cy="3118359"/>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en-US" dirty="0"/>
              <a:t>Root Mean Squared Error (RMSE): 0.0184 </a:t>
            </a:r>
          </a:p>
          <a:p>
            <a:pPr marL="171450" lvl="0" indent="-171450" algn="l" rtl="0">
              <a:spcBef>
                <a:spcPts val="0"/>
              </a:spcBef>
              <a:spcAft>
                <a:spcPts val="0"/>
              </a:spcAft>
              <a:buFont typeface="Arial" panose="020B0604020202020204" pitchFamily="34" charset="0"/>
              <a:buChar char="•"/>
            </a:pPr>
            <a:r>
              <a:rPr lang="en-US" dirty="0"/>
              <a:t>R-squared (R²): 0.88</a:t>
            </a:r>
          </a:p>
          <a:p>
            <a:pPr marL="171450" lvl="0" indent="-171450" algn="l" rtl="0">
              <a:spcBef>
                <a:spcPts val="0"/>
              </a:spcBef>
              <a:spcAft>
                <a:spcPts val="0"/>
              </a:spcAft>
              <a:buFont typeface="Arial" panose="020B0604020202020204" pitchFamily="34" charset="0"/>
              <a:buChar char="•"/>
            </a:pPr>
            <a:r>
              <a:rPr lang="en-US" dirty="0"/>
              <a:t>When combining predictions from different models, it is important to ensure that the base models have good individual performance, as the quality of the predictions of the base models will affect the performance of the hybrid model.</a:t>
            </a:r>
          </a:p>
          <a:p>
            <a:pPr marL="0" lvl="0" indent="0" algn="l" rtl="0">
              <a:spcBef>
                <a:spcPts val="0"/>
              </a:spcBef>
              <a:spcAft>
                <a:spcPts val="0"/>
              </a:spcAft>
              <a:buNone/>
            </a:pPr>
            <a:endParaRPr lang="it-IT" dirty="0"/>
          </a:p>
        </p:txBody>
      </p:sp>
      <p:pic>
        <p:nvPicPr>
          <p:cNvPr id="9" name="Immagine 8" descr="Immagine che contiene testo, schermata, linea, Carattere&#10;&#10;Descrizione generata automaticamente">
            <a:extLst>
              <a:ext uri="{FF2B5EF4-FFF2-40B4-BE49-F238E27FC236}">
                <a16:creationId xmlns:a16="http://schemas.microsoft.com/office/drawing/2014/main" id="{DEE68693-D2E2-DC5E-CCF7-E15F23A1AEE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1950" y="3067970"/>
            <a:ext cx="5480050" cy="1798955"/>
          </a:xfrm>
          <a:prstGeom prst="rect">
            <a:avLst/>
          </a:prstGeom>
          <a:noFill/>
          <a:ln>
            <a:noFill/>
          </a:ln>
        </p:spPr>
      </p:pic>
      <p:sp>
        <p:nvSpPr>
          <p:cNvPr id="6" name="CasellaDiTesto 5">
            <a:extLst>
              <a:ext uri="{FF2B5EF4-FFF2-40B4-BE49-F238E27FC236}">
                <a16:creationId xmlns:a16="http://schemas.microsoft.com/office/drawing/2014/main" id="{674B585D-0A93-CD1F-2667-EF24EC52C95B}"/>
              </a:ext>
            </a:extLst>
          </p:cNvPr>
          <p:cNvSpPr txBox="1"/>
          <p:nvPr/>
        </p:nvSpPr>
        <p:spPr>
          <a:xfrm>
            <a:off x="-1555041" y="1340654"/>
            <a:ext cx="9406085" cy="276999"/>
          </a:xfrm>
          <a:prstGeom prst="rect">
            <a:avLst/>
          </a:prstGeom>
          <a:noFill/>
        </p:spPr>
        <p:txBody>
          <a:bodyPr wrap="square">
            <a:spAutoFit/>
          </a:bodyPr>
          <a:lstStyle/>
          <a:p>
            <a:pPr marL="0" lvl="0" indent="0" algn="ctr" rtl="0">
              <a:spcBef>
                <a:spcPts val="0"/>
              </a:spcBef>
              <a:spcAft>
                <a:spcPts val="0"/>
              </a:spcAft>
              <a:buNone/>
            </a:pPr>
            <a:r>
              <a:rPr lang="en-US" sz="1200" dirty="0">
                <a:latin typeface="Inter" panose="020B0604020202020204" charset="0"/>
                <a:ea typeface="Inter" panose="020B0604020202020204" charset="0"/>
              </a:rPr>
              <a:t>We see the results of the HYBRID MIXTURE model on the Apple Dataset:</a:t>
            </a:r>
          </a:p>
        </p:txBody>
      </p:sp>
    </p:spTree>
    <p:extLst>
      <p:ext uri="{BB962C8B-B14F-4D97-AF65-F5344CB8AC3E}">
        <p14:creationId xmlns:p14="http://schemas.microsoft.com/office/powerpoint/2010/main" val="1905956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842790" y="1954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BI-LSTM: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1268730" y="778184"/>
            <a:ext cx="6865620" cy="0"/>
          </a:xfrm>
          <a:prstGeom prst="straightConnector1">
            <a:avLst/>
          </a:prstGeom>
          <a:noFill/>
          <a:ln w="28575" cap="flat" cmpd="sng">
            <a:solidFill>
              <a:schemeClr val="dk1"/>
            </a:solidFill>
            <a:prstDash val="solid"/>
            <a:round/>
            <a:headEnd type="none" w="med" len="med"/>
            <a:tailEnd type="none" w="med" len="med"/>
          </a:ln>
        </p:spPr>
      </p:cxnSp>
      <p:pic>
        <p:nvPicPr>
          <p:cNvPr id="3" name="Immagine 2" descr="Immagine che contiene testo, schermata, linea, Carattere&#10;&#10;Descrizione generata automaticamente">
            <a:extLst>
              <a:ext uri="{FF2B5EF4-FFF2-40B4-BE49-F238E27FC236}">
                <a16:creationId xmlns:a16="http://schemas.microsoft.com/office/drawing/2014/main" id="{2D9FA10F-64D3-0E37-3C16-DCBABE78C7C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040124"/>
            <a:ext cx="4701540" cy="1540505"/>
          </a:xfrm>
          <a:prstGeom prst="rect">
            <a:avLst/>
          </a:prstGeom>
          <a:noFill/>
          <a:ln>
            <a:noFill/>
          </a:ln>
        </p:spPr>
      </p:pic>
      <p:pic>
        <p:nvPicPr>
          <p:cNvPr id="9" name="Immagine 8" descr="Immagine che contiene testo, schermata, Carattere, linea&#10;&#10;Descrizione generata automaticamente">
            <a:extLst>
              <a:ext uri="{FF2B5EF4-FFF2-40B4-BE49-F238E27FC236}">
                <a16:creationId xmlns:a16="http://schemas.microsoft.com/office/drawing/2014/main" id="{603309DE-DAFC-DD20-725A-DBC40768792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 y="2562724"/>
            <a:ext cx="4701541" cy="1540652"/>
          </a:xfrm>
          <a:prstGeom prst="rect">
            <a:avLst/>
          </a:prstGeom>
          <a:noFill/>
          <a:ln>
            <a:noFill/>
          </a:ln>
        </p:spPr>
      </p:pic>
      <p:pic>
        <p:nvPicPr>
          <p:cNvPr id="10" name="Immagine 9" descr="Immagine che contiene testo, schermata, Carattere, linea&#10;&#10;Descrizione generata automaticamente">
            <a:extLst>
              <a:ext uri="{FF2B5EF4-FFF2-40B4-BE49-F238E27FC236}">
                <a16:creationId xmlns:a16="http://schemas.microsoft.com/office/drawing/2014/main" id="{8DD5B57C-BE51-156D-7DD5-6C5F208065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01540" y="1039977"/>
            <a:ext cx="4442460" cy="1455671"/>
          </a:xfrm>
          <a:prstGeom prst="rect">
            <a:avLst/>
          </a:prstGeom>
          <a:noFill/>
          <a:ln>
            <a:noFill/>
          </a:ln>
        </p:spPr>
      </p:pic>
      <p:pic>
        <p:nvPicPr>
          <p:cNvPr id="15" name="Immagine 14" descr="Immagine che contiene testo, schermata, linea, Carattere&#10;&#10;Descrizione generata automaticamente">
            <a:extLst>
              <a:ext uri="{FF2B5EF4-FFF2-40B4-BE49-F238E27FC236}">
                <a16:creationId xmlns:a16="http://schemas.microsoft.com/office/drawing/2014/main" id="{F9D14CAB-8E75-2FA0-D5DF-FCCED438CDC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01540" y="2476182"/>
            <a:ext cx="4442460" cy="1455892"/>
          </a:xfrm>
          <a:prstGeom prst="rect">
            <a:avLst/>
          </a:prstGeom>
          <a:noFill/>
          <a:ln>
            <a:noFill/>
          </a:ln>
        </p:spPr>
      </p:pic>
      <p:pic>
        <p:nvPicPr>
          <p:cNvPr id="5" name="Immagine 4" descr="Immagine che contiene testo, linea, Diagramma, diagramma&#10;&#10;Descrizione generata automaticamente">
            <a:extLst>
              <a:ext uri="{FF2B5EF4-FFF2-40B4-BE49-F238E27FC236}">
                <a16:creationId xmlns:a16="http://schemas.microsoft.com/office/drawing/2014/main" id="{F5903163-9ABC-0DE1-44D0-325C2AE04FE0}"/>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987040" y="5329316"/>
            <a:ext cx="2594275" cy="851391"/>
          </a:xfrm>
          <a:prstGeom prst="rect">
            <a:avLst/>
          </a:prstGeom>
          <a:noFill/>
          <a:ln>
            <a:noFill/>
          </a:ln>
        </p:spPr>
      </p:pic>
    </p:spTree>
    <p:extLst>
      <p:ext uri="{BB962C8B-B14F-4D97-AF65-F5344CB8AC3E}">
        <p14:creationId xmlns:p14="http://schemas.microsoft.com/office/powerpoint/2010/main" val="3096197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419100" y="126688"/>
            <a:ext cx="888033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MODEL TRANSFORMER: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762000" y="778184"/>
            <a:ext cx="8153400" cy="0"/>
          </a:xfrm>
          <a:prstGeom prst="straightConnector1">
            <a:avLst/>
          </a:prstGeom>
          <a:noFill/>
          <a:ln w="28575" cap="flat" cmpd="sng">
            <a:solidFill>
              <a:schemeClr val="dk1"/>
            </a:solidFill>
            <a:prstDash val="solid"/>
            <a:round/>
            <a:headEnd type="none" w="med" len="med"/>
            <a:tailEnd type="none" w="med" len="med"/>
          </a:ln>
        </p:spPr>
      </p:cxnSp>
      <p:pic>
        <p:nvPicPr>
          <p:cNvPr id="11" name="Immagine 10" descr="Immagine che contiene testo, schermata, linea, Carattere&#10;&#10;Descrizione generata automaticamente">
            <a:extLst>
              <a:ext uri="{FF2B5EF4-FFF2-40B4-BE49-F238E27FC236}">
                <a16:creationId xmlns:a16="http://schemas.microsoft.com/office/drawing/2014/main" id="{889AF32F-0901-39B4-3117-CB77DCAFA5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 y="1005198"/>
            <a:ext cx="4701541" cy="1543484"/>
          </a:xfrm>
          <a:prstGeom prst="rect">
            <a:avLst/>
          </a:prstGeom>
          <a:noFill/>
          <a:ln>
            <a:noFill/>
          </a:ln>
        </p:spPr>
      </p:pic>
      <p:pic>
        <p:nvPicPr>
          <p:cNvPr id="12" name="Immagine 11" descr="Immagine che contiene testo, schermata, linea, Carattere&#10;&#10;Descrizione generata automaticamente">
            <a:extLst>
              <a:ext uri="{FF2B5EF4-FFF2-40B4-BE49-F238E27FC236}">
                <a16:creationId xmlns:a16="http://schemas.microsoft.com/office/drawing/2014/main" id="{1D1E2C1A-D71A-7007-4F5E-748D6557530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521948"/>
            <a:ext cx="4701540" cy="1543295"/>
          </a:xfrm>
          <a:prstGeom prst="rect">
            <a:avLst/>
          </a:prstGeom>
          <a:noFill/>
          <a:ln>
            <a:noFill/>
          </a:ln>
        </p:spPr>
      </p:pic>
      <p:pic>
        <p:nvPicPr>
          <p:cNvPr id="13" name="Immagine 12" descr="Immagine che contiene testo, schermata, linea, Carattere&#10;&#10;Descrizione generata automaticamente">
            <a:extLst>
              <a:ext uri="{FF2B5EF4-FFF2-40B4-BE49-F238E27FC236}">
                <a16:creationId xmlns:a16="http://schemas.microsoft.com/office/drawing/2014/main" id="{15DF743C-26A3-E85A-2144-DD722E2881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701540" y="1015978"/>
            <a:ext cx="4442460" cy="1458051"/>
          </a:xfrm>
          <a:prstGeom prst="rect">
            <a:avLst/>
          </a:prstGeom>
          <a:noFill/>
          <a:ln>
            <a:noFill/>
          </a:ln>
        </p:spPr>
      </p:pic>
      <p:pic>
        <p:nvPicPr>
          <p:cNvPr id="14" name="Immagine 13" descr="Immagine che contiene testo, schermata, linea, Carattere&#10;&#10;Descrizione generata automaticamente">
            <a:extLst>
              <a:ext uri="{FF2B5EF4-FFF2-40B4-BE49-F238E27FC236}">
                <a16:creationId xmlns:a16="http://schemas.microsoft.com/office/drawing/2014/main" id="{06747FB8-AC6F-191E-3F1E-F9DE8D1263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54550" y="2474029"/>
            <a:ext cx="4489450" cy="1473799"/>
          </a:xfrm>
          <a:prstGeom prst="rect">
            <a:avLst/>
          </a:prstGeom>
          <a:noFill/>
          <a:ln>
            <a:noFill/>
          </a:ln>
        </p:spPr>
      </p:pic>
    </p:spTree>
    <p:extLst>
      <p:ext uri="{BB962C8B-B14F-4D97-AF65-F5344CB8AC3E}">
        <p14:creationId xmlns:p14="http://schemas.microsoft.com/office/powerpoint/2010/main" val="33005679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419100" y="126688"/>
            <a:ext cx="888033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HYBRID MODEL : GRAPHIC RESULTS</a:t>
            </a:r>
            <a:endParaRPr dirty="0"/>
          </a:p>
        </p:txBody>
      </p:sp>
      <p:sp>
        <p:nvSpPr>
          <p:cNvPr id="4" name="Rectangle 4">
            <a:extLst>
              <a:ext uri="{FF2B5EF4-FFF2-40B4-BE49-F238E27FC236}">
                <a16:creationId xmlns:a16="http://schemas.microsoft.com/office/drawing/2014/main" id="{CD0A3EE9-E425-88F0-2947-31A9640F2ECB}"/>
              </a:ext>
            </a:extLst>
          </p:cNvPr>
          <p:cNvSpPr>
            <a:spLocks noChangeArrowheads="1"/>
          </p:cNvSpPr>
          <p:nvPr/>
        </p:nvSpPr>
        <p:spPr bwMode="auto">
          <a:xfrm>
            <a:off x="4017231" y="778184"/>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7" name="Rectangle 6">
            <a:extLst>
              <a:ext uri="{FF2B5EF4-FFF2-40B4-BE49-F238E27FC236}">
                <a16:creationId xmlns:a16="http://schemas.microsoft.com/office/drawing/2014/main" id="{E6939267-361C-171E-7EDD-1E299CAABE71}"/>
              </a:ext>
            </a:extLst>
          </p:cNvPr>
          <p:cNvSpPr>
            <a:spLocks noChangeArrowheads="1"/>
          </p:cNvSpPr>
          <p:nvPr/>
        </p:nvSpPr>
        <p:spPr bwMode="auto">
          <a:xfrm>
            <a:off x="4017231" y="4754872"/>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sp>
        <p:nvSpPr>
          <p:cNvPr id="8" name="Rectangle 7">
            <a:extLst>
              <a:ext uri="{FF2B5EF4-FFF2-40B4-BE49-F238E27FC236}">
                <a16:creationId xmlns:a16="http://schemas.microsoft.com/office/drawing/2014/main" id="{798FA644-42D7-BFB4-E8FD-C3D7B444C766}"/>
              </a:ext>
            </a:extLst>
          </p:cNvPr>
          <p:cNvSpPr>
            <a:spLocks noChangeArrowheads="1"/>
          </p:cNvSpPr>
          <p:nvPr/>
        </p:nvSpPr>
        <p:spPr bwMode="auto">
          <a:xfrm>
            <a:off x="4017231" y="6499534"/>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cxnSp>
        <p:nvCxnSpPr>
          <p:cNvPr id="2" name="Google Shape;2226;p52">
            <a:extLst>
              <a:ext uri="{FF2B5EF4-FFF2-40B4-BE49-F238E27FC236}">
                <a16:creationId xmlns:a16="http://schemas.microsoft.com/office/drawing/2014/main" id="{4298D1F8-FE99-592C-B42F-509FE5852C04}"/>
              </a:ext>
            </a:extLst>
          </p:cNvPr>
          <p:cNvCxnSpPr>
            <a:cxnSpLocks/>
          </p:cNvCxnSpPr>
          <p:nvPr/>
        </p:nvCxnSpPr>
        <p:spPr>
          <a:xfrm>
            <a:off x="1470660" y="778184"/>
            <a:ext cx="6766560" cy="0"/>
          </a:xfrm>
          <a:prstGeom prst="straightConnector1">
            <a:avLst/>
          </a:prstGeom>
          <a:noFill/>
          <a:ln w="28575" cap="flat" cmpd="sng">
            <a:solidFill>
              <a:schemeClr val="dk1"/>
            </a:solidFill>
            <a:prstDash val="solid"/>
            <a:round/>
            <a:headEnd type="none" w="med" len="med"/>
            <a:tailEnd type="none" w="med" len="med"/>
          </a:ln>
        </p:spPr>
      </p:cxnSp>
      <p:pic>
        <p:nvPicPr>
          <p:cNvPr id="6" name="Immagine 5" descr="Immagine che contiene testo, schermata, linea, Carattere&#10;&#10;Descrizione generata automaticamente">
            <a:extLst>
              <a:ext uri="{FF2B5EF4-FFF2-40B4-BE49-F238E27FC236}">
                <a16:creationId xmlns:a16="http://schemas.microsoft.com/office/drawing/2014/main" id="{7F2B4D04-0CD7-F05A-7362-6892E9AC30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83" y="1018482"/>
            <a:ext cx="4654550" cy="1527825"/>
          </a:xfrm>
          <a:prstGeom prst="rect">
            <a:avLst/>
          </a:prstGeom>
          <a:noFill/>
          <a:ln>
            <a:noFill/>
          </a:ln>
        </p:spPr>
      </p:pic>
      <p:pic>
        <p:nvPicPr>
          <p:cNvPr id="9" name="Immagine 8" descr="Immagine che contiene testo, schermata, Carattere, linea&#10;&#10;Descrizione generata automaticamente">
            <a:extLst>
              <a:ext uri="{FF2B5EF4-FFF2-40B4-BE49-F238E27FC236}">
                <a16:creationId xmlns:a16="http://schemas.microsoft.com/office/drawing/2014/main" id="{8DFC575F-450F-8B90-4F51-5036DBCD040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983" y="2519966"/>
            <a:ext cx="4590525" cy="1506555"/>
          </a:xfrm>
          <a:prstGeom prst="rect">
            <a:avLst/>
          </a:prstGeom>
          <a:noFill/>
          <a:ln>
            <a:noFill/>
          </a:ln>
        </p:spPr>
      </p:pic>
      <p:pic>
        <p:nvPicPr>
          <p:cNvPr id="10" name="Immagine 9">
            <a:extLst>
              <a:ext uri="{FF2B5EF4-FFF2-40B4-BE49-F238E27FC236}">
                <a16:creationId xmlns:a16="http://schemas.microsoft.com/office/drawing/2014/main" id="{B16C265C-BBDB-7ADA-F2A0-6BA19410B33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91534" y="1018482"/>
            <a:ext cx="4415484" cy="1449347"/>
          </a:xfrm>
          <a:prstGeom prst="rect">
            <a:avLst/>
          </a:prstGeom>
          <a:noFill/>
          <a:ln>
            <a:noFill/>
          </a:ln>
        </p:spPr>
      </p:pic>
      <p:pic>
        <p:nvPicPr>
          <p:cNvPr id="15" name="Immagine 14">
            <a:extLst>
              <a:ext uri="{FF2B5EF4-FFF2-40B4-BE49-F238E27FC236}">
                <a16:creationId xmlns:a16="http://schemas.microsoft.com/office/drawing/2014/main" id="{FF50CCF4-BFDA-FAFB-9E0C-CFC09DC78A0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27508" y="2467829"/>
            <a:ext cx="4479510" cy="1470437"/>
          </a:xfrm>
          <a:prstGeom prst="rect">
            <a:avLst/>
          </a:prstGeom>
          <a:noFill/>
          <a:ln>
            <a:noFill/>
          </a:ln>
        </p:spPr>
      </p:pic>
      <p:pic>
        <p:nvPicPr>
          <p:cNvPr id="3" name="Immagine 2">
            <a:extLst>
              <a:ext uri="{FF2B5EF4-FFF2-40B4-BE49-F238E27FC236}">
                <a16:creationId xmlns:a16="http://schemas.microsoft.com/office/drawing/2014/main" id="{1602DD83-FF41-5163-5BF7-E195B0E28C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587" y="5528005"/>
            <a:ext cx="955848" cy="716886"/>
          </a:xfrm>
          <a:prstGeom prst="rect">
            <a:avLst/>
          </a:prstGeom>
        </p:spPr>
      </p:pic>
      <p:pic>
        <p:nvPicPr>
          <p:cNvPr id="5" name="Immagine 4" descr="Immagine che contiene Elementi grafici&#10;&#10;Descrizione generata automaticamente">
            <a:extLst>
              <a:ext uri="{FF2B5EF4-FFF2-40B4-BE49-F238E27FC236}">
                <a16:creationId xmlns:a16="http://schemas.microsoft.com/office/drawing/2014/main" id="{F7FA46D3-F0CB-AD16-8718-9DCE284C03DA}"/>
              </a:ext>
            </a:extLst>
          </p:cNvPr>
          <p:cNvPicPr>
            <a:picLocks noChangeAspect="1"/>
          </p:cNvPicPr>
          <p:nvPr/>
        </p:nvPicPr>
        <p:blipFill>
          <a:blip r:embed="rId8"/>
          <a:stretch>
            <a:fillRect/>
          </a:stretch>
        </p:blipFill>
        <p:spPr>
          <a:xfrm>
            <a:off x="-740422" y="-311071"/>
            <a:ext cx="437759" cy="437759"/>
          </a:xfrm>
          <a:prstGeom prst="rect">
            <a:avLst/>
          </a:prstGeom>
        </p:spPr>
      </p:pic>
      <p:pic>
        <p:nvPicPr>
          <p:cNvPr id="11" name="Immagine 10" descr="Immagine che contiene schermata, orologio&#10;&#10;Descrizione generata automaticamente">
            <a:extLst>
              <a:ext uri="{FF2B5EF4-FFF2-40B4-BE49-F238E27FC236}">
                <a16:creationId xmlns:a16="http://schemas.microsoft.com/office/drawing/2014/main" id="{0B012293-3F19-9CE1-9AD2-C51E7602C6C6}"/>
              </a:ext>
            </a:extLst>
          </p:cNvPr>
          <p:cNvPicPr>
            <a:picLocks noChangeAspect="1"/>
          </p:cNvPicPr>
          <p:nvPr/>
        </p:nvPicPr>
        <p:blipFill>
          <a:blip r:embed="rId9"/>
          <a:stretch>
            <a:fillRect/>
          </a:stretch>
        </p:blipFill>
        <p:spPr>
          <a:xfrm>
            <a:off x="-740422" y="126688"/>
            <a:ext cx="290544" cy="290544"/>
          </a:xfrm>
          <a:prstGeom prst="rect">
            <a:avLst/>
          </a:prstGeom>
        </p:spPr>
      </p:pic>
      <p:pic>
        <p:nvPicPr>
          <p:cNvPr id="12" name="Immagine 11" descr="Immagine che contiene cartone animato, giocattolo&#10;&#10;Descrizione generata automaticamente">
            <a:extLst>
              <a:ext uri="{FF2B5EF4-FFF2-40B4-BE49-F238E27FC236}">
                <a16:creationId xmlns:a16="http://schemas.microsoft.com/office/drawing/2014/main" id="{09DDB741-E8AB-CF32-11CC-DA3BD296BA51}"/>
              </a:ext>
            </a:extLst>
          </p:cNvPr>
          <p:cNvPicPr>
            <a:picLocks noChangeAspect="1"/>
          </p:cNvPicPr>
          <p:nvPr/>
        </p:nvPicPr>
        <p:blipFill>
          <a:blip r:embed="rId10"/>
          <a:stretch>
            <a:fillRect/>
          </a:stretch>
        </p:blipFill>
        <p:spPr>
          <a:xfrm>
            <a:off x="9299430" y="4914206"/>
            <a:ext cx="458587" cy="458587"/>
          </a:xfrm>
          <a:prstGeom prst="rect">
            <a:avLst/>
          </a:prstGeom>
        </p:spPr>
      </p:pic>
    </p:spTree>
    <p:extLst>
      <p:ext uri="{BB962C8B-B14F-4D97-AF65-F5344CB8AC3E}">
        <p14:creationId xmlns:p14="http://schemas.microsoft.com/office/powerpoint/2010/main" val="3446457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FUTURE DEVELOPMENTS</a:t>
            </a:r>
            <a:endParaRPr dirty="0"/>
          </a:p>
        </p:txBody>
      </p:sp>
      <p:sp>
        <p:nvSpPr>
          <p:cNvPr id="2161" name="Google Shape;2161;p51"/>
          <p:cNvSpPr txBox="1">
            <a:spLocks noGrp="1"/>
          </p:cNvSpPr>
          <p:nvPr>
            <p:ph type="subTitle" idx="7"/>
          </p:nvPr>
        </p:nvSpPr>
        <p:spPr>
          <a:xfrm>
            <a:off x="4348976" y="1647709"/>
            <a:ext cx="3063367"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further improve hyper-parameters such as learning rate, dropout, number of units</a:t>
            </a:r>
            <a:endParaRPr lang="it-IT" dirty="0"/>
          </a:p>
        </p:txBody>
      </p:sp>
      <p:sp>
        <p:nvSpPr>
          <p:cNvPr id="2162" name="Google Shape;2162;p51"/>
          <p:cNvSpPr txBox="1">
            <a:spLocks noGrp="1"/>
          </p:cNvSpPr>
          <p:nvPr>
            <p:ph type="subTitle" idx="8"/>
          </p:nvPr>
        </p:nvSpPr>
        <p:spPr>
          <a:xfrm>
            <a:off x="4348976" y="1254975"/>
            <a:ext cx="4024149"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CRATE A GRID SEARCH</a:t>
            </a:r>
            <a:endParaRPr dirty="0"/>
          </a:p>
        </p:txBody>
      </p:sp>
      <p:sp>
        <p:nvSpPr>
          <p:cNvPr id="2163" name="Google Shape;2163;p51"/>
          <p:cNvSpPr txBox="1">
            <a:spLocks noGrp="1"/>
          </p:cNvSpPr>
          <p:nvPr>
            <p:ph type="subTitle" idx="9"/>
          </p:nvPr>
        </p:nvSpPr>
        <p:spPr>
          <a:xfrm>
            <a:off x="4346504" y="3758497"/>
            <a:ext cx="3928218" cy="67171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better Optimizers (such as </a:t>
            </a:r>
            <a:r>
              <a:rPr lang="en-US" dirty="0" err="1"/>
              <a:t>AdamW</a:t>
            </a:r>
            <a:r>
              <a:rPr lang="en-US" dirty="0"/>
              <a:t> or Lion), with other Activations Function and Loss (L1smooth) etc.</a:t>
            </a:r>
          </a:p>
        </p:txBody>
      </p:sp>
      <p:sp>
        <p:nvSpPr>
          <p:cNvPr id="2164" name="Google Shape;2164;p51"/>
          <p:cNvSpPr txBox="1">
            <a:spLocks noGrp="1"/>
          </p:cNvSpPr>
          <p:nvPr>
            <p:ph type="subTitle" idx="13"/>
          </p:nvPr>
        </p:nvSpPr>
        <p:spPr>
          <a:xfrm>
            <a:off x="4346504" y="3458165"/>
            <a:ext cx="3575824" cy="5097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IMPROVING MODELS</a:t>
            </a:r>
            <a:endParaRPr dirty="0"/>
          </a:p>
        </p:txBody>
      </p:sp>
      <p:sp>
        <p:nvSpPr>
          <p:cNvPr id="2165" name="Google Shape;2165;p51"/>
          <p:cNvSpPr txBox="1">
            <a:spLocks noGrp="1"/>
          </p:cNvSpPr>
          <p:nvPr>
            <p:ph type="subTitle" idx="14"/>
          </p:nvPr>
        </p:nvSpPr>
        <p:spPr>
          <a:xfrm>
            <a:off x="4348976" y="2757628"/>
            <a:ext cx="4024149"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adding a Bert like Masked self attention, Residuals or adding a Decoder component</a:t>
            </a:r>
            <a:endParaRPr lang="it-IT" dirty="0"/>
          </a:p>
        </p:txBody>
      </p:sp>
      <p:sp>
        <p:nvSpPr>
          <p:cNvPr id="2166" name="Google Shape;2166;p51"/>
          <p:cNvSpPr txBox="1">
            <a:spLocks noGrp="1"/>
          </p:cNvSpPr>
          <p:nvPr>
            <p:ph type="subTitle" idx="15"/>
          </p:nvPr>
        </p:nvSpPr>
        <p:spPr>
          <a:xfrm>
            <a:off x="4348975" y="2384589"/>
            <a:ext cx="5449229"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IMPROVE THE TRANSFORMER</a:t>
            </a:r>
            <a:endParaRPr dirty="0"/>
          </a:p>
        </p:txBody>
      </p:sp>
      <p:cxnSp>
        <p:nvCxnSpPr>
          <p:cNvPr id="2168" name="Google Shape;2168;p51"/>
          <p:cNvCxnSpPr/>
          <p:nvPr/>
        </p:nvCxnSpPr>
        <p:spPr>
          <a:xfrm>
            <a:off x="3281291" y="2146686"/>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3350337" y="4525261"/>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 name="Google Shape;2226;p52">
            <a:extLst>
              <a:ext uri="{FF2B5EF4-FFF2-40B4-BE49-F238E27FC236}">
                <a16:creationId xmlns:a16="http://schemas.microsoft.com/office/drawing/2014/main" id="{F5353BB2-4AD8-AAC7-C434-C9287D0E710E}"/>
              </a:ext>
            </a:extLst>
          </p:cNvPr>
          <p:cNvCxnSpPr>
            <a:cxnSpLocks/>
          </p:cNvCxnSpPr>
          <p:nvPr/>
        </p:nvCxnSpPr>
        <p:spPr>
          <a:xfrm>
            <a:off x="2200507" y="1116579"/>
            <a:ext cx="4757854" cy="0"/>
          </a:xfrm>
          <a:prstGeom prst="straightConnector1">
            <a:avLst/>
          </a:prstGeom>
          <a:noFill/>
          <a:ln w="28575" cap="flat" cmpd="sng">
            <a:solidFill>
              <a:schemeClr val="dk1"/>
            </a:solidFill>
            <a:prstDash val="solid"/>
            <a:round/>
            <a:headEnd type="none" w="med" len="med"/>
            <a:tailEnd type="none" w="med" len="med"/>
          </a:ln>
        </p:spPr>
      </p:cxnSp>
      <p:pic>
        <p:nvPicPr>
          <p:cNvPr id="23" name="Immagine 22">
            <a:extLst>
              <a:ext uri="{FF2B5EF4-FFF2-40B4-BE49-F238E27FC236}">
                <a16:creationId xmlns:a16="http://schemas.microsoft.com/office/drawing/2014/main" id="{73FC8FBA-563D-FEB3-FB1D-9366ADE6A3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7328" y="498260"/>
            <a:ext cx="7135667" cy="5351749"/>
          </a:xfrm>
          <a:prstGeom prst="rect">
            <a:avLst/>
          </a:prstGeom>
        </p:spPr>
      </p:pic>
      <p:pic>
        <p:nvPicPr>
          <p:cNvPr id="30" name="Immagine 29" descr="Immagine che contiene Elementi grafici&#10;&#10;Descrizione generata automaticamente">
            <a:extLst>
              <a:ext uri="{FF2B5EF4-FFF2-40B4-BE49-F238E27FC236}">
                <a16:creationId xmlns:a16="http://schemas.microsoft.com/office/drawing/2014/main" id="{F715E964-E2FC-1248-FD60-BC00BB2D0C69}"/>
              </a:ext>
            </a:extLst>
          </p:cNvPr>
          <p:cNvPicPr>
            <a:picLocks noChangeAspect="1"/>
          </p:cNvPicPr>
          <p:nvPr/>
        </p:nvPicPr>
        <p:blipFill>
          <a:blip r:embed="rId4"/>
          <a:stretch>
            <a:fillRect/>
          </a:stretch>
        </p:blipFill>
        <p:spPr>
          <a:xfrm>
            <a:off x="2991710" y="1048425"/>
            <a:ext cx="1278762" cy="1278762"/>
          </a:xfrm>
          <a:prstGeom prst="rect">
            <a:avLst/>
          </a:prstGeom>
        </p:spPr>
      </p:pic>
      <p:pic>
        <p:nvPicPr>
          <p:cNvPr id="32" name="Immagine 31" descr="Immagine che contiene schermata, orologio&#10;&#10;Descrizione generata automaticamente">
            <a:extLst>
              <a:ext uri="{FF2B5EF4-FFF2-40B4-BE49-F238E27FC236}">
                <a16:creationId xmlns:a16="http://schemas.microsoft.com/office/drawing/2014/main" id="{5B81110A-6820-7DB7-B920-8F9A3A6504B0}"/>
              </a:ext>
            </a:extLst>
          </p:cNvPr>
          <p:cNvPicPr>
            <a:picLocks noChangeAspect="1"/>
          </p:cNvPicPr>
          <p:nvPr/>
        </p:nvPicPr>
        <p:blipFill>
          <a:blip r:embed="rId5"/>
          <a:stretch>
            <a:fillRect/>
          </a:stretch>
        </p:blipFill>
        <p:spPr>
          <a:xfrm>
            <a:off x="3016536" y="2217010"/>
            <a:ext cx="1156218" cy="1156218"/>
          </a:xfrm>
          <a:prstGeom prst="rect">
            <a:avLst/>
          </a:prstGeom>
        </p:spPr>
      </p:pic>
      <p:cxnSp>
        <p:nvCxnSpPr>
          <p:cNvPr id="33" name="Google Shape;2170;p51">
            <a:extLst>
              <a:ext uri="{FF2B5EF4-FFF2-40B4-BE49-F238E27FC236}">
                <a16:creationId xmlns:a16="http://schemas.microsoft.com/office/drawing/2014/main" id="{1C16800A-EE2B-14D0-D5C3-3926BB452DF4}"/>
              </a:ext>
            </a:extLst>
          </p:cNvPr>
          <p:cNvCxnSpPr/>
          <p:nvPr/>
        </p:nvCxnSpPr>
        <p:spPr>
          <a:xfrm>
            <a:off x="3340345" y="3302343"/>
            <a:ext cx="699600" cy="0"/>
          </a:xfrm>
          <a:prstGeom prst="straightConnector1">
            <a:avLst/>
          </a:prstGeom>
          <a:noFill/>
          <a:ln w="28575" cap="flat" cmpd="sng">
            <a:solidFill>
              <a:schemeClr val="dk1"/>
            </a:solidFill>
            <a:prstDash val="solid"/>
            <a:round/>
            <a:headEnd type="none" w="med" len="med"/>
            <a:tailEnd type="none" w="med" len="med"/>
          </a:ln>
        </p:spPr>
      </p:cxnSp>
      <p:pic>
        <p:nvPicPr>
          <p:cNvPr id="36" name="Immagine 35" descr="Immagine che contiene cartone animato, giocattolo&#10;&#10;Descrizione generata automaticamente">
            <a:extLst>
              <a:ext uri="{FF2B5EF4-FFF2-40B4-BE49-F238E27FC236}">
                <a16:creationId xmlns:a16="http://schemas.microsoft.com/office/drawing/2014/main" id="{5CE4AC65-C803-6D9B-73EC-C1B1C12C5D0C}"/>
              </a:ext>
            </a:extLst>
          </p:cNvPr>
          <p:cNvPicPr>
            <a:picLocks noChangeAspect="1"/>
          </p:cNvPicPr>
          <p:nvPr/>
        </p:nvPicPr>
        <p:blipFill>
          <a:blip r:embed="rId6"/>
          <a:stretch>
            <a:fillRect/>
          </a:stretch>
        </p:blipFill>
        <p:spPr>
          <a:xfrm>
            <a:off x="3077324" y="3372302"/>
            <a:ext cx="1245626" cy="1245626"/>
          </a:xfrm>
          <a:prstGeom prst="rect">
            <a:avLst/>
          </a:prstGeom>
        </p:spPr>
      </p:pic>
      <p:pic>
        <p:nvPicPr>
          <p:cNvPr id="2" name="Immagine 1" descr="Immagine che contiene bambola, giocattolo, scuro&#10;&#10;Descrizione generata automaticamente">
            <a:extLst>
              <a:ext uri="{FF2B5EF4-FFF2-40B4-BE49-F238E27FC236}">
                <a16:creationId xmlns:a16="http://schemas.microsoft.com/office/drawing/2014/main" id="{08177988-BE71-0DA3-DE3F-87DC75110E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29607" y="1926514"/>
            <a:ext cx="1162066" cy="1162066"/>
          </a:xfrm>
          <a:prstGeom prst="rect">
            <a:avLst/>
          </a:prstGeom>
        </p:spPr>
      </p:pic>
      <p:pic>
        <p:nvPicPr>
          <p:cNvPr id="3" name="Immagine 2">
            <a:extLst>
              <a:ext uri="{FF2B5EF4-FFF2-40B4-BE49-F238E27FC236}">
                <a16:creationId xmlns:a16="http://schemas.microsoft.com/office/drawing/2014/main" id="{12C43481-55BC-65A3-C3D6-7CA7E1747FF4}"/>
              </a:ext>
            </a:extLst>
          </p:cNvPr>
          <p:cNvPicPr>
            <a:picLocks noChangeAspect="1"/>
          </p:cNvPicPr>
          <p:nvPr/>
        </p:nvPicPr>
        <p:blipFill>
          <a:blip r:embed="rId8"/>
          <a:stretch>
            <a:fillRect/>
          </a:stretch>
        </p:blipFill>
        <p:spPr>
          <a:xfrm>
            <a:off x="9411104" y="2134841"/>
            <a:ext cx="931208" cy="931208"/>
          </a:xfrm>
          <a:prstGeom prst="rect">
            <a:avLst/>
          </a:prstGeom>
        </p:spPr>
      </p:pic>
    </p:spTree>
    <p:extLst>
      <p:ext uri="{BB962C8B-B14F-4D97-AF65-F5344CB8AC3E}">
        <p14:creationId xmlns:p14="http://schemas.microsoft.com/office/powerpoint/2010/main" val="3866223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54"/>
        <p:cNvGrpSpPr/>
        <p:nvPr/>
      </p:nvGrpSpPr>
      <p:grpSpPr>
        <a:xfrm>
          <a:off x="0" y="0"/>
          <a:ext cx="0" cy="0"/>
          <a:chOff x="0" y="0"/>
          <a:chExt cx="0" cy="0"/>
        </a:xfrm>
      </p:grpSpPr>
      <p:sp>
        <p:nvSpPr>
          <p:cNvPr id="6" name="Google Shape;1962;p45">
            <a:extLst>
              <a:ext uri="{FF2B5EF4-FFF2-40B4-BE49-F238E27FC236}">
                <a16:creationId xmlns:a16="http://schemas.microsoft.com/office/drawing/2014/main" id="{C7C43DB0-200C-D4E1-8EFC-248DA12D9574}"/>
              </a:ext>
            </a:extLst>
          </p:cNvPr>
          <p:cNvSpPr txBox="1">
            <a:spLocks/>
          </p:cNvSpPr>
          <p:nvPr/>
        </p:nvSpPr>
        <p:spPr>
          <a:xfrm>
            <a:off x="5108740" y="1724538"/>
            <a:ext cx="3763200" cy="2319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100000"/>
              </a:lnSpc>
              <a:spcBef>
                <a:spcPts val="0"/>
              </a:spcBef>
              <a:spcAft>
                <a:spcPts val="0"/>
              </a:spcAft>
              <a:buClr>
                <a:srgbClr val="FFFFFF"/>
              </a:buClr>
              <a:buSzPts val="1200"/>
              <a:buFont typeface="Red Hat Display"/>
              <a:buNone/>
              <a:tabLst/>
              <a:defRPr/>
            </a:pPr>
            <a:endParaRPr kumimoji="0" lang="en-US" sz="1200" b="0" i="0" u="none" strike="noStrike" kern="0" cap="none" spc="0" normalizeH="0" baseline="0" noProof="0" dirty="0">
              <a:ln>
                <a:noFill/>
              </a:ln>
              <a:solidFill>
                <a:srgbClr val="261E17"/>
              </a:solidFill>
              <a:effectLst/>
              <a:uLnTx/>
              <a:uFillTx/>
              <a:latin typeface="Inter"/>
              <a:ea typeface="Inter"/>
              <a:sym typeface="Inter"/>
            </a:endParaRPr>
          </a:p>
        </p:txBody>
      </p:sp>
      <p:cxnSp>
        <p:nvCxnSpPr>
          <p:cNvPr id="7" name="Google Shape;2594;p72">
            <a:extLst>
              <a:ext uri="{FF2B5EF4-FFF2-40B4-BE49-F238E27FC236}">
                <a16:creationId xmlns:a16="http://schemas.microsoft.com/office/drawing/2014/main" id="{3859B615-B828-F21C-874F-9A71D7CD0E22}"/>
              </a:ext>
            </a:extLst>
          </p:cNvPr>
          <p:cNvCxnSpPr>
            <a:cxnSpLocks/>
          </p:cNvCxnSpPr>
          <p:nvPr/>
        </p:nvCxnSpPr>
        <p:spPr>
          <a:xfrm>
            <a:off x="302039" y="1704693"/>
            <a:ext cx="8539920" cy="0"/>
          </a:xfrm>
          <a:prstGeom prst="straightConnector1">
            <a:avLst/>
          </a:prstGeom>
          <a:noFill/>
          <a:ln w="28575" cap="flat" cmpd="sng">
            <a:solidFill>
              <a:schemeClr val="dk1"/>
            </a:solidFill>
            <a:prstDash val="solid"/>
            <a:round/>
            <a:headEnd type="none" w="med" len="med"/>
            <a:tailEnd type="none" w="med" len="med"/>
          </a:ln>
        </p:spPr>
      </p:cxnSp>
      <p:sp>
        <p:nvSpPr>
          <p:cNvPr id="11" name="CasellaDiTesto 10">
            <a:extLst>
              <a:ext uri="{FF2B5EF4-FFF2-40B4-BE49-F238E27FC236}">
                <a16:creationId xmlns:a16="http://schemas.microsoft.com/office/drawing/2014/main" id="{9067F279-A417-6A4F-A99A-26C92D05BC31}"/>
              </a:ext>
            </a:extLst>
          </p:cNvPr>
          <p:cNvSpPr txBox="1"/>
          <p:nvPr/>
        </p:nvSpPr>
        <p:spPr>
          <a:xfrm>
            <a:off x="302039" y="801208"/>
            <a:ext cx="1113663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5400" dirty="0">
                <a:solidFill>
                  <a:srgbClr val="261E17"/>
                </a:solidFill>
                <a:latin typeface="Manrope Medium"/>
                <a:sym typeface="Manrope Medium"/>
              </a:rPr>
              <a:t>THANKS FOR WATCHING!</a:t>
            </a:r>
            <a:endParaRPr kumimoji="0" lang="it-IT"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2" name="Immagine 11" descr="Immagine che contiene bambola, giocattolo, scuro&#10;&#10;Descrizione generata automaticamente">
            <a:extLst>
              <a:ext uri="{FF2B5EF4-FFF2-40B4-BE49-F238E27FC236}">
                <a16:creationId xmlns:a16="http://schemas.microsoft.com/office/drawing/2014/main" id="{00E30725-D39C-1135-422F-19A1E61ED7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6895" y="2035520"/>
            <a:ext cx="2625224" cy="2625224"/>
          </a:xfrm>
          <a:prstGeom prst="rect">
            <a:avLst/>
          </a:prstGeom>
        </p:spPr>
      </p:pic>
      <p:pic>
        <p:nvPicPr>
          <p:cNvPr id="14" name="Immagine 13">
            <a:extLst>
              <a:ext uri="{FF2B5EF4-FFF2-40B4-BE49-F238E27FC236}">
                <a16:creationId xmlns:a16="http://schemas.microsoft.com/office/drawing/2014/main" id="{C929B77B-0097-4E06-EFE2-C206B1BAA25A}"/>
              </a:ext>
            </a:extLst>
          </p:cNvPr>
          <p:cNvPicPr>
            <a:picLocks noChangeAspect="1"/>
          </p:cNvPicPr>
          <p:nvPr/>
        </p:nvPicPr>
        <p:blipFill>
          <a:blip r:embed="rId4"/>
          <a:stretch>
            <a:fillRect/>
          </a:stretch>
        </p:blipFill>
        <p:spPr>
          <a:xfrm>
            <a:off x="5474114" y="1826420"/>
            <a:ext cx="1683814" cy="168381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p40"/>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a:t>
            </a:r>
            <a:endParaRPr dirty="0"/>
          </a:p>
        </p:txBody>
      </p:sp>
      <p:sp>
        <p:nvSpPr>
          <p:cNvPr id="1739" name="Google Shape;1739;p40"/>
          <p:cNvSpPr txBox="1">
            <a:spLocks noGrp="1"/>
          </p:cNvSpPr>
          <p:nvPr>
            <p:ph type="subTitle" idx="1"/>
          </p:nvPr>
        </p:nvSpPr>
        <p:spPr>
          <a:xfrm>
            <a:off x="1746574" y="1668325"/>
            <a:ext cx="3617906" cy="7850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DATASETS &amp; </a:t>
            </a:r>
          </a:p>
          <a:p>
            <a:pPr marL="0" lvl="0" indent="0" algn="l" rtl="0">
              <a:spcBef>
                <a:spcPts val="0"/>
              </a:spcBef>
              <a:spcAft>
                <a:spcPts val="0"/>
              </a:spcAft>
              <a:buNone/>
            </a:pPr>
            <a:r>
              <a:rPr lang="en" dirty="0"/>
              <a:t>DATA-PRE PROCESS</a:t>
            </a:r>
            <a:endParaRPr dirty="0"/>
          </a:p>
        </p:txBody>
      </p:sp>
      <p:sp>
        <p:nvSpPr>
          <p:cNvPr id="1740" name="Google Shape;1740;p40"/>
          <p:cNvSpPr txBox="1">
            <a:spLocks noGrp="1"/>
          </p:cNvSpPr>
          <p:nvPr>
            <p:ph type="title" idx="2"/>
          </p:nvPr>
        </p:nvSpPr>
        <p:spPr>
          <a:xfrm>
            <a:off x="81795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41" name="Google Shape;1741;p40"/>
          <p:cNvSpPr txBox="1">
            <a:spLocks noGrp="1"/>
          </p:cNvSpPr>
          <p:nvPr>
            <p:ph type="subTitle" idx="3"/>
          </p:nvPr>
        </p:nvSpPr>
        <p:spPr>
          <a:xfrm>
            <a:off x="1746575" y="3224098"/>
            <a:ext cx="24693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DEEP LEARNING MODELS</a:t>
            </a:r>
            <a:endParaRPr dirty="0"/>
          </a:p>
        </p:txBody>
      </p:sp>
      <p:sp>
        <p:nvSpPr>
          <p:cNvPr id="1742" name="Google Shape;1742;p40"/>
          <p:cNvSpPr txBox="1">
            <a:spLocks noGrp="1"/>
          </p:cNvSpPr>
          <p:nvPr>
            <p:ph type="title" idx="4"/>
          </p:nvPr>
        </p:nvSpPr>
        <p:spPr>
          <a:xfrm>
            <a:off x="817950" y="3224098"/>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43" name="Google Shape;1743;p40"/>
          <p:cNvSpPr txBox="1">
            <a:spLocks noGrp="1"/>
          </p:cNvSpPr>
          <p:nvPr>
            <p:ph type="subTitle" idx="5"/>
          </p:nvPr>
        </p:nvSpPr>
        <p:spPr>
          <a:xfrm>
            <a:off x="5808625" y="1668324"/>
            <a:ext cx="2560200" cy="78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RECALLS</a:t>
            </a:r>
            <a:endParaRPr dirty="0"/>
          </a:p>
        </p:txBody>
      </p:sp>
      <p:sp>
        <p:nvSpPr>
          <p:cNvPr id="1744" name="Google Shape;1744;p40"/>
          <p:cNvSpPr txBox="1">
            <a:spLocks noGrp="1"/>
          </p:cNvSpPr>
          <p:nvPr>
            <p:ph type="title" idx="6"/>
          </p:nvPr>
        </p:nvSpPr>
        <p:spPr>
          <a:xfrm>
            <a:off x="4880000" y="1668324"/>
            <a:ext cx="876300" cy="61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45" name="Google Shape;1745;p40"/>
          <p:cNvSpPr txBox="1">
            <a:spLocks noGrp="1"/>
          </p:cNvSpPr>
          <p:nvPr>
            <p:ph type="subTitle" idx="7"/>
          </p:nvPr>
        </p:nvSpPr>
        <p:spPr>
          <a:xfrm>
            <a:off x="5808624" y="3224098"/>
            <a:ext cx="3335375" cy="785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MODEL EVALUATION &amp; RESULTS</a:t>
            </a:r>
            <a:endParaRPr dirty="0"/>
          </a:p>
        </p:txBody>
      </p:sp>
      <p:sp>
        <p:nvSpPr>
          <p:cNvPr id="1746" name="Google Shape;1746;p40"/>
          <p:cNvSpPr txBox="1">
            <a:spLocks noGrp="1"/>
          </p:cNvSpPr>
          <p:nvPr>
            <p:ph type="title" idx="8"/>
          </p:nvPr>
        </p:nvSpPr>
        <p:spPr>
          <a:xfrm>
            <a:off x="4880000" y="3224098"/>
            <a:ext cx="1017880" cy="61559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cxnSp>
        <p:nvCxnSpPr>
          <p:cNvPr id="1747" name="Google Shape;1747;p40"/>
          <p:cNvCxnSpPr/>
          <p:nvPr/>
        </p:nvCxnSpPr>
        <p:spPr>
          <a:xfrm>
            <a:off x="84705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8" name="Google Shape;1748;p40"/>
          <p:cNvCxnSpPr/>
          <p:nvPr/>
        </p:nvCxnSpPr>
        <p:spPr>
          <a:xfrm>
            <a:off x="84705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49" name="Google Shape;1749;p40"/>
          <p:cNvCxnSpPr/>
          <p:nvPr/>
        </p:nvCxnSpPr>
        <p:spPr>
          <a:xfrm>
            <a:off x="4909100" y="2421800"/>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1750" name="Google Shape;1750;p40"/>
          <p:cNvCxnSpPr/>
          <p:nvPr/>
        </p:nvCxnSpPr>
        <p:spPr>
          <a:xfrm>
            <a:off x="4909100" y="3977588"/>
            <a:ext cx="818100" cy="0"/>
          </a:xfrm>
          <a:prstGeom prst="straightConnector1">
            <a:avLst/>
          </a:prstGeom>
          <a:noFill/>
          <a:ln w="28575" cap="flat" cmpd="sng">
            <a:solidFill>
              <a:schemeClr val="dk1"/>
            </a:solidFill>
            <a:prstDash val="solid"/>
            <a:round/>
            <a:headEnd type="none" w="med" len="med"/>
            <a:tailEnd type="none" w="med" len="med"/>
          </a:ln>
        </p:spPr>
      </p:cxnSp>
      <p:cxnSp>
        <p:nvCxnSpPr>
          <p:cNvPr id="2" name="Google Shape;2226;p52">
            <a:extLst>
              <a:ext uri="{FF2B5EF4-FFF2-40B4-BE49-F238E27FC236}">
                <a16:creationId xmlns:a16="http://schemas.microsoft.com/office/drawing/2014/main" id="{7B90083A-2E8F-2C7A-6E1B-D15FF92A473E}"/>
              </a:ext>
            </a:extLst>
          </p:cNvPr>
          <p:cNvCxnSpPr>
            <a:cxnSpLocks/>
          </p:cNvCxnSpPr>
          <p:nvPr/>
        </p:nvCxnSpPr>
        <p:spPr>
          <a:xfrm>
            <a:off x="3486575" y="1138510"/>
            <a:ext cx="2240625"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4"/>
            <a:ext cx="5022458" cy="25893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lt2"/>
                </a:solidFill>
              </a:rPr>
              <a:t>DATASETS</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836" name="Google Shape;1836;p42"/>
          <p:cNvCxnSpPr>
            <a:cxnSpLocks/>
          </p:cNvCxnSpPr>
          <p:nvPr/>
        </p:nvCxnSpPr>
        <p:spPr>
          <a:xfrm>
            <a:off x="1139425" y="2144350"/>
            <a:ext cx="2756068" cy="0"/>
          </a:xfrm>
          <a:prstGeom prst="straightConnector1">
            <a:avLst/>
          </a:prstGeom>
          <a:noFill/>
          <a:ln w="28575" cap="flat" cmpd="sng">
            <a:solidFill>
              <a:schemeClr val="dk1"/>
            </a:solidFill>
            <a:prstDash val="solid"/>
            <a:round/>
            <a:headEnd type="none" w="med" len="med"/>
            <a:tailEnd type="none" w="med" len="med"/>
          </a:ln>
        </p:spPr>
      </p:cxnSp>
      <p:pic>
        <p:nvPicPr>
          <p:cNvPr id="3" name="Immagine 2">
            <a:extLst>
              <a:ext uri="{FF2B5EF4-FFF2-40B4-BE49-F238E27FC236}">
                <a16:creationId xmlns:a16="http://schemas.microsoft.com/office/drawing/2014/main" id="{9AEFAE1E-E9BC-310F-DBE4-9F788E3D37DE}"/>
              </a:ext>
            </a:extLst>
          </p:cNvPr>
          <p:cNvPicPr>
            <a:picLocks noGrp="1" noRot="1" noChangeAspect="1" noMove="1" noResize="1" noEditPoints="1" noAdjustHandles="1" noChangeArrowheads="1" noChangeShapeType="1" noCrop="1"/>
          </p:cNvPicPr>
          <p:nvPr/>
        </p:nvPicPr>
        <p:blipFill>
          <a:blip r:embed="rId3"/>
          <a:stretch>
            <a:fillRect/>
          </a:stretch>
        </p:blipFill>
        <p:spPr>
          <a:xfrm>
            <a:off x="4272953" y="761616"/>
            <a:ext cx="2786421" cy="2393598"/>
          </a:xfrm>
          <a:prstGeom prst="rect">
            <a:avLst/>
          </a:prstGeom>
        </p:spPr>
      </p:pic>
      <p:pic>
        <p:nvPicPr>
          <p:cNvPr id="2" name="Immagine 1">
            <a:extLst>
              <a:ext uri="{FF2B5EF4-FFF2-40B4-BE49-F238E27FC236}">
                <a16:creationId xmlns:a16="http://schemas.microsoft.com/office/drawing/2014/main" id="{03CC5399-7244-482B-EA1E-A6A201DD89F9}"/>
              </a:ext>
            </a:extLst>
          </p:cNvPr>
          <p:cNvPicPr>
            <a:picLocks noGrp="1" noRot="1" noChangeAspect="1" noMove="1" noResize="1" noEditPoints="1" noAdjustHandles="1" noChangeArrowheads="1" noChangeShapeType="1" noCrop="1"/>
          </p:cNvPicPr>
          <p:nvPr/>
        </p:nvPicPr>
        <p:blipFill>
          <a:blip r:embed="rId4"/>
          <a:stretch>
            <a:fillRect/>
          </a:stretch>
        </p:blipFill>
        <p:spPr>
          <a:xfrm>
            <a:off x="4965264" y="2917843"/>
            <a:ext cx="3801944" cy="139246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805965" y="1478496"/>
            <a:ext cx="5787835" cy="85147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DATASETS INFO</a:t>
            </a:r>
            <a:endParaRPr dirty="0"/>
          </a:p>
        </p:txBody>
      </p:sp>
      <p:sp>
        <p:nvSpPr>
          <p:cNvPr id="1887" name="Google Shape;1887;p43"/>
          <p:cNvSpPr txBox="1">
            <a:spLocks noGrp="1"/>
          </p:cNvSpPr>
          <p:nvPr>
            <p:ph type="subTitle" idx="1"/>
          </p:nvPr>
        </p:nvSpPr>
        <p:spPr>
          <a:xfrm>
            <a:off x="3765530" y="2248734"/>
            <a:ext cx="4715643" cy="1637082"/>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The datasets used were from Yahoo Finance and concerned the companies: Amazon, Apple, Microsoft and Google and all of these have the same date range from 21-August 2019 to 18-08-2023, so 4 years of day-by-day values.</a:t>
            </a:r>
          </a:p>
        </p:txBody>
      </p:sp>
      <p:cxnSp>
        <p:nvCxnSpPr>
          <p:cNvPr id="1888" name="Google Shape;1888;p43"/>
          <p:cNvCxnSpPr>
            <a:cxnSpLocks/>
          </p:cNvCxnSpPr>
          <p:nvPr/>
        </p:nvCxnSpPr>
        <p:spPr>
          <a:xfrm>
            <a:off x="4670150" y="2215800"/>
            <a:ext cx="3797343" cy="0"/>
          </a:xfrm>
          <a:prstGeom prst="straightConnector1">
            <a:avLst/>
          </a:prstGeom>
          <a:noFill/>
          <a:ln w="28575" cap="flat" cmpd="sng">
            <a:solidFill>
              <a:schemeClr val="dk1"/>
            </a:solidFill>
            <a:prstDash val="solid"/>
            <a:round/>
            <a:headEnd type="none" w="med" len="med"/>
            <a:tailEnd type="none" w="med" len="med"/>
          </a:ln>
        </p:spPr>
      </p:cxnSp>
      <p:pic>
        <p:nvPicPr>
          <p:cNvPr id="1026" name="Picture 2">
            <a:extLst>
              <a:ext uri="{FF2B5EF4-FFF2-40B4-BE49-F238E27FC236}">
                <a16:creationId xmlns:a16="http://schemas.microsoft.com/office/drawing/2014/main" id="{9C12601E-33B2-F0C1-0968-E4F2698D1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07" y="1904233"/>
            <a:ext cx="3091793" cy="1132584"/>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1C070BFB-6CEB-675B-4FA9-42CF093CA4B8}"/>
              </a:ext>
            </a:extLst>
          </p:cNvPr>
          <p:cNvPicPr/>
          <p:nvPr/>
        </p:nvPicPr>
        <p:blipFill>
          <a:blip r:embed="rId4"/>
          <a:stretch>
            <a:fillRect/>
          </a:stretch>
        </p:blipFill>
        <p:spPr>
          <a:xfrm>
            <a:off x="9243060" y="-604067"/>
            <a:ext cx="742394" cy="716880"/>
          </a:xfrm>
          <a:prstGeom prst="rect">
            <a:avLst/>
          </a:prstGeom>
        </p:spPr>
      </p:pic>
    </p:spTree>
    <p:extLst>
      <p:ext uri="{BB962C8B-B14F-4D97-AF65-F5344CB8AC3E}">
        <p14:creationId xmlns:p14="http://schemas.microsoft.com/office/powerpoint/2010/main" val="1738923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39"/>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STRUCTURE OF DATASET</a:t>
            </a:r>
          </a:p>
        </p:txBody>
      </p:sp>
      <p:graphicFrame>
        <p:nvGraphicFramePr>
          <p:cNvPr id="5" name="Tabella 5">
            <a:extLst>
              <a:ext uri="{FF2B5EF4-FFF2-40B4-BE49-F238E27FC236}">
                <a16:creationId xmlns:a16="http://schemas.microsoft.com/office/drawing/2014/main" id="{8FF4C169-1BE6-26FC-D35A-BCE635A628DE}"/>
              </a:ext>
            </a:extLst>
          </p:cNvPr>
          <p:cNvGraphicFramePr>
            <a:graphicFrameLocks noGrp="1"/>
          </p:cNvGraphicFramePr>
          <p:nvPr>
            <p:extLst>
              <p:ext uri="{D42A27DB-BD31-4B8C-83A1-F6EECF244321}">
                <p14:modId xmlns:p14="http://schemas.microsoft.com/office/powerpoint/2010/main" val="3272924208"/>
              </p:ext>
            </p:extLst>
          </p:nvPr>
        </p:nvGraphicFramePr>
        <p:xfrm>
          <a:off x="399153" y="1303020"/>
          <a:ext cx="8345644" cy="3649909"/>
        </p:xfrm>
        <a:graphic>
          <a:graphicData uri="http://schemas.openxmlformats.org/drawingml/2006/table">
            <a:tbl>
              <a:tblPr firstRow="1" bandRow="1">
                <a:tableStyleId>{3C2FFA5D-87B4-456A-9821-1D502468CF0F}</a:tableStyleId>
              </a:tblPr>
              <a:tblGrid>
                <a:gridCol w="1192235">
                  <a:extLst>
                    <a:ext uri="{9D8B030D-6E8A-4147-A177-3AD203B41FA5}">
                      <a16:colId xmlns:a16="http://schemas.microsoft.com/office/drawing/2014/main" val="3844399199"/>
                    </a:ext>
                  </a:extLst>
                </a:gridCol>
                <a:gridCol w="1192235">
                  <a:extLst>
                    <a:ext uri="{9D8B030D-6E8A-4147-A177-3AD203B41FA5}">
                      <a16:colId xmlns:a16="http://schemas.microsoft.com/office/drawing/2014/main" val="3302563746"/>
                    </a:ext>
                  </a:extLst>
                </a:gridCol>
                <a:gridCol w="1192235">
                  <a:extLst>
                    <a:ext uri="{9D8B030D-6E8A-4147-A177-3AD203B41FA5}">
                      <a16:colId xmlns:a16="http://schemas.microsoft.com/office/drawing/2014/main" val="1920513862"/>
                    </a:ext>
                  </a:extLst>
                </a:gridCol>
                <a:gridCol w="1192235">
                  <a:extLst>
                    <a:ext uri="{9D8B030D-6E8A-4147-A177-3AD203B41FA5}">
                      <a16:colId xmlns:a16="http://schemas.microsoft.com/office/drawing/2014/main" val="2170760060"/>
                    </a:ext>
                  </a:extLst>
                </a:gridCol>
                <a:gridCol w="1192235">
                  <a:extLst>
                    <a:ext uri="{9D8B030D-6E8A-4147-A177-3AD203B41FA5}">
                      <a16:colId xmlns:a16="http://schemas.microsoft.com/office/drawing/2014/main" val="3039365202"/>
                    </a:ext>
                  </a:extLst>
                </a:gridCol>
                <a:gridCol w="1180532">
                  <a:extLst>
                    <a:ext uri="{9D8B030D-6E8A-4147-A177-3AD203B41FA5}">
                      <a16:colId xmlns:a16="http://schemas.microsoft.com/office/drawing/2014/main" val="3144120881"/>
                    </a:ext>
                  </a:extLst>
                </a:gridCol>
                <a:gridCol w="1203937">
                  <a:extLst>
                    <a:ext uri="{9D8B030D-6E8A-4147-A177-3AD203B41FA5}">
                      <a16:colId xmlns:a16="http://schemas.microsoft.com/office/drawing/2014/main" val="2764217714"/>
                    </a:ext>
                  </a:extLst>
                </a:gridCol>
              </a:tblGrid>
              <a:tr h="387150">
                <a:tc>
                  <a:txBody>
                    <a:bodyPr/>
                    <a:lstStyle/>
                    <a:p>
                      <a:r>
                        <a:rPr lang="it-IT" dirty="0"/>
                        <a:t>Date</a:t>
                      </a:r>
                    </a:p>
                  </a:txBody>
                  <a:tcPr/>
                </a:tc>
                <a:tc>
                  <a:txBody>
                    <a:bodyPr/>
                    <a:lstStyle/>
                    <a:p>
                      <a:r>
                        <a:rPr lang="it-IT" dirty="0"/>
                        <a:t>Open</a:t>
                      </a:r>
                    </a:p>
                  </a:txBody>
                  <a:tcPr/>
                </a:tc>
                <a:tc>
                  <a:txBody>
                    <a:bodyPr/>
                    <a:lstStyle/>
                    <a:p>
                      <a:r>
                        <a:rPr lang="it-IT" dirty="0"/>
                        <a:t>High</a:t>
                      </a:r>
                    </a:p>
                  </a:txBody>
                  <a:tcPr/>
                </a:tc>
                <a:tc>
                  <a:txBody>
                    <a:bodyPr/>
                    <a:lstStyle/>
                    <a:p>
                      <a:r>
                        <a:rPr lang="it-IT" dirty="0"/>
                        <a:t>Low</a:t>
                      </a:r>
                    </a:p>
                  </a:txBody>
                  <a:tcPr/>
                </a:tc>
                <a:tc>
                  <a:txBody>
                    <a:bodyPr/>
                    <a:lstStyle/>
                    <a:p>
                      <a:r>
                        <a:rPr lang="it-IT" dirty="0"/>
                        <a:t>Close</a:t>
                      </a:r>
                    </a:p>
                  </a:txBody>
                  <a:tcPr/>
                </a:tc>
                <a:tc>
                  <a:txBody>
                    <a:bodyPr/>
                    <a:lstStyle/>
                    <a:p>
                      <a:r>
                        <a:rPr lang="it-IT" dirty="0" err="1"/>
                        <a:t>Adj</a:t>
                      </a:r>
                      <a:r>
                        <a:rPr lang="it-IT" dirty="0"/>
                        <a:t> Close</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Volume</a:t>
                      </a:r>
                    </a:p>
                    <a:p>
                      <a:endParaRPr lang="it-IT" dirty="0"/>
                    </a:p>
                  </a:txBody>
                  <a:tcPr/>
                </a:tc>
                <a:extLst>
                  <a:ext uri="{0D108BD9-81ED-4DB2-BD59-A6C34878D82A}">
                    <a16:rowId xmlns:a16="http://schemas.microsoft.com/office/drawing/2014/main" val="2114100504"/>
                  </a:ext>
                </a:extLst>
              </a:tr>
              <a:tr h="540949">
                <a:tc>
                  <a:txBody>
                    <a:bodyPr/>
                    <a:lstStyle/>
                    <a:p>
                      <a:r>
                        <a:rPr lang="it-IT" sz="1400" b="0" i="0" u="none" strike="noStrike" cap="none" dirty="0">
                          <a:solidFill>
                            <a:schemeClr val="dk1"/>
                          </a:solidFill>
                          <a:effectLst/>
                          <a:latin typeface="+mn-lt"/>
                          <a:ea typeface="+mn-ea"/>
                          <a:cs typeface="+mn-cs"/>
                          <a:sym typeface="Arial"/>
                        </a:rPr>
                        <a:t>2019-08-21</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53.23</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54.16177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52.69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51.4918</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51.5</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dirty="0">
                          <a:solidFill>
                            <a:schemeClr val="dk1"/>
                          </a:solidFill>
                          <a:effectLst/>
                          <a:latin typeface="+mn-lt"/>
                          <a:ea typeface="+mn-ea"/>
                          <a:cs typeface="+mn-cs"/>
                          <a:sym typeface="Arial"/>
                        </a:rPr>
                        <a:t>61.883</a:t>
                      </a:r>
                      <a:endParaRPr lang="it-IT" dirty="0"/>
                    </a:p>
                    <a:p>
                      <a:endParaRPr lang="it-IT" dirty="0"/>
                    </a:p>
                  </a:txBody>
                  <a:tcPr/>
                </a:tc>
                <a:extLst>
                  <a:ext uri="{0D108BD9-81ED-4DB2-BD59-A6C34878D82A}">
                    <a16:rowId xmlns:a16="http://schemas.microsoft.com/office/drawing/2014/main" val="658076659"/>
                  </a:ext>
                </a:extLst>
              </a:tr>
              <a:tr h="387150">
                <a:tc>
                  <a:txBody>
                    <a:bodyPr/>
                    <a:lstStyle/>
                    <a:p>
                      <a:r>
                        <a:rPr lang="it-IT" sz="1400" b="0" i="0" u="none" strike="noStrike" cap="none" dirty="0">
                          <a:solidFill>
                            <a:schemeClr val="dk1"/>
                          </a:solidFill>
                          <a:effectLst/>
                          <a:latin typeface="+mn-lt"/>
                          <a:ea typeface="+mn-ea"/>
                          <a:cs typeface="+mn-cs"/>
                          <a:sym typeface="Arial"/>
                        </a:rPr>
                        <a:t>2019-08-22</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53.19416</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54.6662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52.157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52.714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52.7</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dirty="0">
                          <a:solidFill>
                            <a:schemeClr val="dk1"/>
                          </a:solidFill>
                          <a:effectLst/>
                          <a:latin typeface="+mn-lt"/>
                          <a:ea typeface="+mn-ea"/>
                          <a:cs typeface="+mn-cs"/>
                          <a:sym typeface="Arial"/>
                        </a:rPr>
                        <a:t>60.86</a:t>
                      </a:r>
                      <a:endParaRPr lang="it-IT" dirty="0"/>
                    </a:p>
                    <a:p>
                      <a:endParaRPr lang="it-IT" dirty="0"/>
                    </a:p>
                  </a:txBody>
                  <a:tcPr/>
                </a:tc>
                <a:extLst>
                  <a:ext uri="{0D108BD9-81ED-4DB2-BD59-A6C34878D82A}">
                    <a16:rowId xmlns:a16="http://schemas.microsoft.com/office/drawing/2014/main" val="3283914551"/>
                  </a:ext>
                </a:extLst>
              </a:tr>
              <a:tr h="387150">
                <a:tc>
                  <a:txBody>
                    <a:bodyPr/>
                    <a:lstStyle/>
                    <a:p>
                      <a:r>
                        <a:rPr lang="it-IT" sz="1400" b="0" i="0" u="none" strike="noStrike" cap="none" dirty="0">
                          <a:solidFill>
                            <a:schemeClr val="dk1"/>
                          </a:solidFill>
                          <a:effectLst/>
                          <a:latin typeface="+mn-lt"/>
                          <a:ea typeface="+mn-ea"/>
                          <a:cs typeface="+mn-cs"/>
                          <a:sym typeface="Arial"/>
                        </a:rPr>
                        <a:t>2019-08-23</a:t>
                      </a:r>
                      <a:endParaRPr lang="it-IT" dirty="0"/>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2901659895"/>
                  </a:ext>
                </a:extLst>
              </a:tr>
              <a:tr h="387150">
                <a:tc>
                  <a:txBody>
                    <a:bodyPr/>
                    <a:lstStyle/>
                    <a:p>
                      <a:r>
                        <a:rPr lang="it-IT" sz="1400" b="0" i="0" u="none" strike="noStrike" cap="none" dirty="0">
                          <a:solidFill>
                            <a:schemeClr val="dk1"/>
                          </a:solidFill>
                          <a:effectLst/>
                          <a:latin typeface="+mn-lt"/>
                          <a:ea typeface="+mn-ea"/>
                          <a:cs typeface="+mn-cs"/>
                          <a:sym typeface="Arial"/>
                        </a:rPr>
                        <a:t>2019-08-24</a:t>
                      </a:r>
                      <a:endParaRPr lang="it-IT" dirty="0"/>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3181927097"/>
                  </a:ext>
                </a:extLst>
              </a:tr>
              <a:tr h="387150">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r>
                        <a:rPr lang="it-IT" dirty="0"/>
                        <a: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dirty="0"/>
                        <a:t>…</a:t>
                      </a:r>
                    </a:p>
                    <a:p>
                      <a:endParaRPr lang="it-IT" dirty="0"/>
                    </a:p>
                  </a:txBody>
                  <a:tcPr/>
                </a:tc>
                <a:extLst>
                  <a:ext uri="{0D108BD9-81ED-4DB2-BD59-A6C34878D82A}">
                    <a16:rowId xmlns:a16="http://schemas.microsoft.com/office/drawing/2014/main" val="247061606"/>
                  </a:ext>
                </a:extLst>
              </a:tr>
              <a:tr h="387150">
                <a:tc>
                  <a:txBody>
                    <a:bodyPr/>
                    <a:lstStyle/>
                    <a:p>
                      <a:r>
                        <a:rPr lang="it-IT" sz="1400" b="0" i="0" u="none" strike="noStrike" cap="none" dirty="0">
                          <a:solidFill>
                            <a:schemeClr val="dk1"/>
                          </a:solidFill>
                          <a:effectLst/>
                          <a:latin typeface="+mn-lt"/>
                          <a:ea typeface="+mn-ea"/>
                          <a:cs typeface="+mn-cs"/>
                          <a:sym typeface="Arial"/>
                        </a:rPr>
                        <a:t>2023-08-17</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50.84</a:t>
                      </a:r>
                      <a:br>
                        <a:rPr lang="it-IT" dirty="0"/>
                      </a:b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51.81 </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52.87</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51.83</a:t>
                      </a:r>
                      <a:endParaRPr lang="it-IT" dirty="0"/>
                    </a:p>
                  </a:txBody>
                  <a:tcPr/>
                </a:tc>
                <a:tc>
                  <a:txBody>
                    <a:bodyPr/>
                    <a:lstStyle/>
                    <a:p>
                      <a:r>
                        <a:rPr lang="it-IT" sz="1400" b="0" i="0" u="none" strike="noStrike" cap="none" dirty="0">
                          <a:solidFill>
                            <a:schemeClr val="dk1"/>
                          </a:solidFill>
                          <a:effectLst/>
                          <a:latin typeface="+mn-lt"/>
                          <a:ea typeface="+mn-ea"/>
                          <a:cs typeface="+mn-cs"/>
                          <a:sym typeface="Arial"/>
                        </a:rPr>
                        <a:t>51.8</a:t>
                      </a:r>
                      <a:endParaRPr lang="it-IT"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b="0" i="0" u="none" strike="noStrike" cap="none" dirty="0">
                          <a:solidFill>
                            <a:schemeClr val="dk1"/>
                          </a:solidFill>
                          <a:effectLst/>
                          <a:latin typeface="+mn-lt"/>
                          <a:ea typeface="+mn-ea"/>
                          <a:cs typeface="+mn-cs"/>
                          <a:sym typeface="Arial"/>
                        </a:rPr>
                        <a:t>62.932</a:t>
                      </a:r>
                      <a:endParaRPr lang="it-IT" dirty="0"/>
                    </a:p>
                    <a:p>
                      <a:endParaRPr lang="it-IT" dirty="0"/>
                    </a:p>
                  </a:txBody>
                  <a:tcPr/>
                </a:tc>
                <a:extLst>
                  <a:ext uri="{0D108BD9-81ED-4DB2-BD59-A6C34878D82A}">
                    <a16:rowId xmlns:a16="http://schemas.microsoft.com/office/drawing/2014/main" val="2210060517"/>
                  </a:ext>
                </a:extLst>
              </a:tr>
            </a:tbl>
          </a:graphicData>
        </a:graphic>
      </p:graphicFrame>
      <p:sp>
        <p:nvSpPr>
          <p:cNvPr id="6" name="CasellaDiTesto 5">
            <a:extLst>
              <a:ext uri="{FF2B5EF4-FFF2-40B4-BE49-F238E27FC236}">
                <a16:creationId xmlns:a16="http://schemas.microsoft.com/office/drawing/2014/main" id="{DD304BA9-484E-3CC4-D312-0350FA420E34}"/>
              </a:ext>
            </a:extLst>
          </p:cNvPr>
          <p:cNvSpPr txBox="1"/>
          <p:nvPr/>
        </p:nvSpPr>
        <p:spPr>
          <a:xfrm>
            <a:off x="289560" y="1008430"/>
            <a:ext cx="2651760" cy="276999"/>
          </a:xfrm>
          <a:prstGeom prst="rect">
            <a:avLst/>
          </a:prstGeom>
          <a:noFill/>
        </p:spPr>
        <p:txBody>
          <a:bodyPr wrap="square" rtlCol="0">
            <a:spAutoFit/>
          </a:bodyPr>
          <a:lstStyle/>
          <a:p>
            <a:r>
              <a:rPr lang="en-US" sz="1200" b="1" i="0" dirty="0">
                <a:solidFill>
                  <a:srgbClr val="212121"/>
                </a:solidFill>
                <a:effectLst/>
                <a:latin typeface="Segoe UI" panose="020B0502040204020203" pitchFamily="34" charset="0"/>
                <a:cs typeface="Segoe UI" panose="020B0502040204020203" pitchFamily="34" charset="0"/>
              </a:rPr>
              <a:t>[1005 rows x 7</a:t>
            </a:r>
            <a:r>
              <a:rPr lang="en-US" sz="1200" b="1" dirty="0">
                <a:solidFill>
                  <a:srgbClr val="212121"/>
                </a:solidFill>
                <a:latin typeface="Segoe UI" panose="020B0502040204020203" pitchFamily="34" charset="0"/>
                <a:cs typeface="Segoe UI" panose="020B0502040204020203" pitchFamily="34" charset="0"/>
              </a:rPr>
              <a:t> </a:t>
            </a:r>
            <a:r>
              <a:rPr lang="en-US" sz="1200" b="1" i="0" dirty="0">
                <a:solidFill>
                  <a:srgbClr val="212121"/>
                </a:solidFill>
                <a:effectLst/>
                <a:latin typeface="Segoe UI" panose="020B0502040204020203" pitchFamily="34" charset="0"/>
                <a:cs typeface="Segoe UI" panose="020B0502040204020203" pitchFamily="34" charset="0"/>
              </a:rPr>
              <a:t>columns]</a:t>
            </a:r>
            <a:endParaRPr lang="it-IT" sz="1200" b="1" dirty="0">
              <a:latin typeface="Segoe UI" panose="020B0502040204020203" pitchFamily="34" charset="0"/>
              <a:cs typeface="Segoe UI" panose="020B0502040204020203" pitchFamily="34" charset="0"/>
            </a:endParaRPr>
          </a:p>
        </p:txBody>
      </p:sp>
      <p:pic>
        <p:nvPicPr>
          <p:cNvPr id="2" name="Immagine 1">
            <a:extLst>
              <a:ext uri="{FF2B5EF4-FFF2-40B4-BE49-F238E27FC236}">
                <a16:creationId xmlns:a16="http://schemas.microsoft.com/office/drawing/2014/main" id="{6F7C0B8B-35C2-16D6-E01E-28E40004829E}"/>
              </a:ext>
            </a:extLst>
          </p:cNvPr>
          <p:cNvPicPr>
            <a:picLocks noChangeAspect="1"/>
          </p:cNvPicPr>
          <p:nvPr/>
        </p:nvPicPr>
        <p:blipFill>
          <a:blip r:embed="rId3"/>
          <a:stretch>
            <a:fillRect/>
          </a:stretch>
        </p:blipFill>
        <p:spPr>
          <a:xfrm>
            <a:off x="7141344" y="446830"/>
            <a:ext cx="823298" cy="708000"/>
          </a:xfrm>
          <a:prstGeom prst="rect">
            <a:avLst/>
          </a:prstGeom>
        </p:spPr>
      </p:pic>
      <p:cxnSp>
        <p:nvCxnSpPr>
          <p:cNvPr id="3" name="Google Shape;2226;p52">
            <a:extLst>
              <a:ext uri="{FF2B5EF4-FFF2-40B4-BE49-F238E27FC236}">
                <a16:creationId xmlns:a16="http://schemas.microsoft.com/office/drawing/2014/main" id="{9F35247B-8D38-B25B-70F0-7709794FBE73}"/>
              </a:ext>
            </a:extLst>
          </p:cNvPr>
          <p:cNvCxnSpPr>
            <a:cxnSpLocks/>
          </p:cNvCxnSpPr>
          <p:nvPr/>
        </p:nvCxnSpPr>
        <p:spPr>
          <a:xfrm flipV="1">
            <a:off x="2164080" y="1146930"/>
            <a:ext cx="4902535" cy="7900"/>
          </a:xfrm>
          <a:prstGeom prst="straightConnector1">
            <a:avLst/>
          </a:prstGeom>
          <a:noFill/>
          <a:ln w="28575" cap="flat" cmpd="sng">
            <a:solidFill>
              <a:schemeClr val="dk1"/>
            </a:solidFill>
            <a:prstDash val="solid"/>
            <a:round/>
            <a:headEnd type="none" w="med" len="med"/>
            <a:tailEnd type="none" w="med" len="med"/>
          </a:ln>
        </p:spPr>
      </p:cxnSp>
      <p:pic>
        <p:nvPicPr>
          <p:cNvPr id="7" name="Immagine 6">
            <a:extLst>
              <a:ext uri="{FF2B5EF4-FFF2-40B4-BE49-F238E27FC236}">
                <a16:creationId xmlns:a16="http://schemas.microsoft.com/office/drawing/2014/main" id="{4463F5CF-5D72-1EA4-BBCC-49A114815A6B}"/>
              </a:ext>
            </a:extLst>
          </p:cNvPr>
          <p:cNvPicPr>
            <a:picLocks noChangeAspect="1"/>
          </p:cNvPicPr>
          <p:nvPr/>
        </p:nvPicPr>
        <p:blipFill>
          <a:blip r:embed="rId4"/>
          <a:stretch>
            <a:fillRect/>
          </a:stretch>
        </p:blipFill>
        <p:spPr>
          <a:xfrm>
            <a:off x="9401194" y="-827699"/>
            <a:ext cx="259203" cy="259203"/>
          </a:xfrm>
          <a:prstGeom prst="rect">
            <a:avLst/>
          </a:prstGeom>
        </p:spPr>
      </p:pic>
      <p:pic>
        <p:nvPicPr>
          <p:cNvPr id="8" name="Immagine 7">
            <a:extLst>
              <a:ext uri="{FF2B5EF4-FFF2-40B4-BE49-F238E27FC236}">
                <a16:creationId xmlns:a16="http://schemas.microsoft.com/office/drawing/2014/main" id="{C8745D5F-ABDA-7927-44A9-F6A8F0A96F99}"/>
              </a:ext>
            </a:extLst>
          </p:cNvPr>
          <p:cNvPicPr>
            <a:picLocks noChangeAspect="1"/>
          </p:cNvPicPr>
          <p:nvPr/>
        </p:nvPicPr>
        <p:blipFill>
          <a:blip r:embed="rId5"/>
          <a:stretch>
            <a:fillRect/>
          </a:stretch>
        </p:blipFill>
        <p:spPr>
          <a:xfrm>
            <a:off x="9741799" y="-829904"/>
            <a:ext cx="259203" cy="259203"/>
          </a:xfrm>
          <a:prstGeom prst="rect">
            <a:avLst/>
          </a:prstGeom>
        </p:spPr>
      </p:pic>
      <p:pic>
        <p:nvPicPr>
          <p:cNvPr id="9" name="Immagine 8">
            <a:extLst>
              <a:ext uri="{FF2B5EF4-FFF2-40B4-BE49-F238E27FC236}">
                <a16:creationId xmlns:a16="http://schemas.microsoft.com/office/drawing/2014/main" id="{9869423A-BCBD-1662-E8F6-ECE335724423}"/>
              </a:ext>
            </a:extLst>
          </p:cNvPr>
          <p:cNvPicPr>
            <a:picLocks noChangeAspect="1"/>
          </p:cNvPicPr>
          <p:nvPr/>
        </p:nvPicPr>
        <p:blipFill>
          <a:blip r:embed="rId6"/>
          <a:stretch>
            <a:fillRect/>
          </a:stretch>
        </p:blipFill>
        <p:spPr>
          <a:xfrm>
            <a:off x="9401194" y="-505509"/>
            <a:ext cx="322245" cy="322245"/>
          </a:xfrm>
          <a:prstGeom prst="rect">
            <a:avLst/>
          </a:prstGeom>
        </p:spPr>
      </p:pic>
      <p:pic>
        <p:nvPicPr>
          <p:cNvPr id="10" name="Immagine 9">
            <a:extLst>
              <a:ext uri="{FF2B5EF4-FFF2-40B4-BE49-F238E27FC236}">
                <a16:creationId xmlns:a16="http://schemas.microsoft.com/office/drawing/2014/main" id="{CFCC9F2E-6BCD-DAE9-3898-EC0BAD6D496D}"/>
              </a:ext>
            </a:extLst>
          </p:cNvPr>
          <p:cNvPicPr>
            <a:picLocks noChangeAspect="1"/>
          </p:cNvPicPr>
          <p:nvPr/>
        </p:nvPicPr>
        <p:blipFill>
          <a:blip r:embed="rId7"/>
          <a:stretch>
            <a:fillRect/>
          </a:stretch>
        </p:blipFill>
        <p:spPr>
          <a:xfrm>
            <a:off x="9056238" y="-505509"/>
            <a:ext cx="283182" cy="283182"/>
          </a:xfrm>
          <a:prstGeom prst="rect">
            <a:avLst/>
          </a:prstGeom>
        </p:spPr>
      </p:pic>
      <p:pic>
        <p:nvPicPr>
          <p:cNvPr id="11" name="Immagine 10">
            <a:extLst>
              <a:ext uri="{FF2B5EF4-FFF2-40B4-BE49-F238E27FC236}">
                <a16:creationId xmlns:a16="http://schemas.microsoft.com/office/drawing/2014/main" id="{65893A8F-EE97-625F-674D-88C2639D6CA4}"/>
              </a:ext>
            </a:extLst>
          </p:cNvPr>
          <p:cNvPicPr>
            <a:picLocks noChangeAspect="1"/>
          </p:cNvPicPr>
          <p:nvPr/>
        </p:nvPicPr>
        <p:blipFill>
          <a:blip r:embed="rId8"/>
          <a:stretch>
            <a:fillRect/>
          </a:stretch>
        </p:blipFill>
        <p:spPr>
          <a:xfrm>
            <a:off x="9128760" y="-1360239"/>
            <a:ext cx="322501" cy="322501"/>
          </a:xfrm>
          <a:prstGeom prst="rect">
            <a:avLst/>
          </a:prstGeom>
        </p:spPr>
      </p:pic>
      <p:pic>
        <p:nvPicPr>
          <p:cNvPr id="12" name="Immagine 11">
            <a:extLst>
              <a:ext uri="{FF2B5EF4-FFF2-40B4-BE49-F238E27FC236}">
                <a16:creationId xmlns:a16="http://schemas.microsoft.com/office/drawing/2014/main" id="{2E2A91C3-6717-7E12-8420-521667E05BBB}"/>
              </a:ext>
            </a:extLst>
          </p:cNvPr>
          <p:cNvPicPr>
            <a:picLocks noChangeAspect="1"/>
          </p:cNvPicPr>
          <p:nvPr/>
        </p:nvPicPr>
        <p:blipFill>
          <a:blip r:embed="rId9"/>
          <a:stretch>
            <a:fillRect/>
          </a:stretch>
        </p:blipFill>
        <p:spPr>
          <a:xfrm>
            <a:off x="9574809" y="-1390419"/>
            <a:ext cx="352681" cy="352681"/>
          </a:xfrm>
          <a:prstGeom prst="rect">
            <a:avLst/>
          </a:prstGeom>
        </p:spPr>
      </p:pic>
    </p:spTree>
    <p:extLst>
      <p:ext uri="{BB962C8B-B14F-4D97-AF65-F5344CB8AC3E}">
        <p14:creationId xmlns:p14="http://schemas.microsoft.com/office/powerpoint/2010/main" val="3953271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5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DATA PRE PROCESS</a:t>
            </a:r>
            <a:endParaRPr dirty="0"/>
          </a:p>
        </p:txBody>
      </p:sp>
      <p:sp>
        <p:nvSpPr>
          <p:cNvPr id="2155" name="Google Shape;2155;p51"/>
          <p:cNvSpPr txBox="1">
            <a:spLocks noGrp="1"/>
          </p:cNvSpPr>
          <p:nvPr>
            <p:ph type="subTitle" idx="1"/>
          </p:nvPr>
        </p:nvSpPr>
        <p:spPr>
          <a:xfrm>
            <a:off x="1672609" y="1678269"/>
            <a:ext cx="3157630" cy="7079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convert a date string into a datetime object.</a:t>
            </a:r>
          </a:p>
        </p:txBody>
      </p:sp>
      <p:sp>
        <p:nvSpPr>
          <p:cNvPr id="2156" name="Google Shape;2156;p51"/>
          <p:cNvSpPr txBox="1">
            <a:spLocks noGrp="1"/>
          </p:cNvSpPr>
          <p:nvPr>
            <p:ph type="subTitle" idx="2"/>
          </p:nvPr>
        </p:nvSpPr>
        <p:spPr>
          <a:xfrm>
            <a:off x="1663725" y="1254975"/>
            <a:ext cx="387035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STRING TO DATETIME</a:t>
            </a:r>
            <a:endParaRPr dirty="0"/>
          </a:p>
        </p:txBody>
      </p:sp>
      <p:sp>
        <p:nvSpPr>
          <p:cNvPr id="2157" name="Google Shape;2157;p51"/>
          <p:cNvSpPr txBox="1">
            <a:spLocks noGrp="1"/>
          </p:cNvSpPr>
          <p:nvPr>
            <p:ph type="subTitle" idx="3"/>
          </p:nvPr>
        </p:nvSpPr>
        <p:spPr>
          <a:xfrm>
            <a:off x="1663725" y="3992974"/>
            <a:ext cx="3157630"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data from X and Y are divided into 80% Training, 20% Validation and 20% Test</a:t>
            </a:r>
            <a:endParaRPr dirty="0"/>
          </a:p>
        </p:txBody>
      </p:sp>
      <p:sp>
        <p:nvSpPr>
          <p:cNvPr id="2158" name="Google Shape;2158;p51"/>
          <p:cNvSpPr txBox="1">
            <a:spLocks noGrp="1"/>
          </p:cNvSpPr>
          <p:nvPr>
            <p:ph type="subTitle" idx="4"/>
          </p:nvPr>
        </p:nvSpPr>
        <p:spPr>
          <a:xfrm>
            <a:off x="1663725" y="3544475"/>
            <a:ext cx="2981162" cy="5801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SPLITTING DATA</a:t>
            </a:r>
            <a:endParaRPr dirty="0"/>
          </a:p>
        </p:txBody>
      </p:sp>
      <p:sp>
        <p:nvSpPr>
          <p:cNvPr id="2159" name="Google Shape;2159;p51"/>
          <p:cNvSpPr txBox="1">
            <a:spLocks noGrp="1"/>
          </p:cNvSpPr>
          <p:nvPr>
            <p:ph type="subTitle" idx="5"/>
          </p:nvPr>
        </p:nvSpPr>
        <p:spPr>
          <a:xfrm>
            <a:off x="16637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Data </a:t>
            </a:r>
            <a:r>
              <a:rPr lang="it-IT" dirty="0" err="1"/>
              <a:t>Normalization</a:t>
            </a:r>
            <a:r>
              <a:rPr lang="it-IT" dirty="0"/>
              <a:t> with min-Max </a:t>
            </a:r>
            <a:r>
              <a:rPr lang="it-IT" dirty="0" err="1"/>
              <a:t>tecnique</a:t>
            </a:r>
            <a:r>
              <a:rPr lang="it-IT" dirty="0"/>
              <a:t>.</a:t>
            </a:r>
            <a:endParaRPr dirty="0"/>
          </a:p>
        </p:txBody>
      </p:sp>
      <p:sp>
        <p:nvSpPr>
          <p:cNvPr id="2160" name="Google Shape;2160;p51"/>
          <p:cNvSpPr txBox="1">
            <a:spLocks noGrp="1"/>
          </p:cNvSpPr>
          <p:nvPr>
            <p:ph type="subTitle" idx="6"/>
          </p:nvPr>
        </p:nvSpPr>
        <p:spPr>
          <a:xfrm>
            <a:off x="1663724" y="2399725"/>
            <a:ext cx="2981163"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dirty="0"/>
              <a:t>NORMALIZATION</a:t>
            </a:r>
            <a:endParaRPr dirty="0"/>
          </a:p>
        </p:txBody>
      </p:sp>
      <p:sp>
        <p:nvSpPr>
          <p:cNvPr id="2161" name="Google Shape;2161;p51"/>
          <p:cNvSpPr txBox="1">
            <a:spLocks noGrp="1"/>
          </p:cNvSpPr>
          <p:nvPr>
            <p:ph type="subTitle" idx="7"/>
          </p:nvPr>
        </p:nvSpPr>
        <p:spPr>
          <a:xfrm>
            <a:off x="5836925" y="170347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Removal of missing or null data</a:t>
            </a:r>
            <a:endParaRPr dirty="0"/>
          </a:p>
        </p:txBody>
      </p:sp>
      <p:sp>
        <p:nvSpPr>
          <p:cNvPr id="2162" name="Google Shape;2162;p51"/>
          <p:cNvSpPr txBox="1">
            <a:spLocks noGrp="1"/>
          </p:cNvSpPr>
          <p:nvPr>
            <p:ph type="subTitle" idx="8"/>
          </p:nvPr>
        </p:nvSpPr>
        <p:spPr>
          <a:xfrm>
            <a:off x="5836925" y="1254975"/>
            <a:ext cx="2536200"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DROPNA</a:t>
            </a:r>
            <a:endParaRPr dirty="0"/>
          </a:p>
        </p:txBody>
      </p:sp>
      <p:sp>
        <p:nvSpPr>
          <p:cNvPr id="2163" name="Google Shape;2163;p51"/>
          <p:cNvSpPr txBox="1">
            <a:spLocks noGrp="1"/>
          </p:cNvSpPr>
          <p:nvPr>
            <p:ph type="subTitle" idx="9"/>
          </p:nvPr>
        </p:nvSpPr>
        <p:spPr>
          <a:xfrm>
            <a:off x="5836924" y="3979014"/>
            <a:ext cx="3307075" cy="6295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Addition of a fictitious time dimension for both features and targets.</a:t>
            </a:r>
          </a:p>
        </p:txBody>
      </p:sp>
      <p:sp>
        <p:nvSpPr>
          <p:cNvPr id="2164" name="Google Shape;2164;p51"/>
          <p:cNvSpPr txBox="1">
            <a:spLocks noGrp="1"/>
          </p:cNvSpPr>
          <p:nvPr>
            <p:ph type="subTitle" idx="13"/>
          </p:nvPr>
        </p:nvSpPr>
        <p:spPr>
          <a:xfrm>
            <a:off x="5836925" y="3544475"/>
            <a:ext cx="3307074"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INPUT &amp; OUTPUT 3D</a:t>
            </a:r>
            <a:endParaRPr dirty="0"/>
          </a:p>
        </p:txBody>
      </p:sp>
      <p:sp>
        <p:nvSpPr>
          <p:cNvPr id="2165" name="Google Shape;2165;p51"/>
          <p:cNvSpPr txBox="1">
            <a:spLocks noGrp="1"/>
          </p:cNvSpPr>
          <p:nvPr>
            <p:ph type="subTitle" idx="14"/>
          </p:nvPr>
        </p:nvSpPr>
        <p:spPr>
          <a:xfrm>
            <a:off x="5836925" y="2848225"/>
            <a:ext cx="2536200" cy="615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Feature and Target: Open, high, Low, Close and Volume</a:t>
            </a:r>
            <a:endParaRPr dirty="0"/>
          </a:p>
        </p:txBody>
      </p:sp>
      <p:sp>
        <p:nvSpPr>
          <p:cNvPr id="2166" name="Google Shape;2166;p51"/>
          <p:cNvSpPr txBox="1">
            <a:spLocks noGrp="1"/>
          </p:cNvSpPr>
          <p:nvPr>
            <p:ph type="subTitle" idx="15"/>
          </p:nvPr>
        </p:nvSpPr>
        <p:spPr>
          <a:xfrm>
            <a:off x="5836924" y="2399725"/>
            <a:ext cx="3382437" cy="5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 &amp; TARGET</a:t>
            </a:r>
            <a:endParaRPr dirty="0"/>
          </a:p>
        </p:txBody>
      </p:sp>
      <p:cxnSp>
        <p:nvCxnSpPr>
          <p:cNvPr id="2167" name="Google Shape;2167;p51"/>
          <p:cNvCxnSpPr/>
          <p:nvPr/>
        </p:nvCxnSpPr>
        <p:spPr>
          <a:xfrm>
            <a:off x="8872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8" name="Google Shape;2168;p51"/>
          <p:cNvCxnSpPr/>
          <p:nvPr/>
        </p:nvCxnSpPr>
        <p:spPr>
          <a:xfrm>
            <a:off x="5060450" y="2180563"/>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69" name="Google Shape;2169;p51"/>
          <p:cNvCxnSpPr/>
          <p:nvPr/>
        </p:nvCxnSpPr>
        <p:spPr>
          <a:xfrm>
            <a:off x="8872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0" name="Google Shape;2170;p51"/>
          <p:cNvCxnSpPr/>
          <p:nvPr/>
        </p:nvCxnSpPr>
        <p:spPr>
          <a:xfrm>
            <a:off x="5060450" y="4465788"/>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1" name="Google Shape;2171;p51"/>
          <p:cNvCxnSpPr/>
          <p:nvPr/>
        </p:nvCxnSpPr>
        <p:spPr>
          <a:xfrm>
            <a:off x="887250" y="3323175"/>
            <a:ext cx="699600" cy="0"/>
          </a:xfrm>
          <a:prstGeom prst="straightConnector1">
            <a:avLst/>
          </a:prstGeom>
          <a:noFill/>
          <a:ln w="28575" cap="flat" cmpd="sng">
            <a:solidFill>
              <a:schemeClr val="dk1"/>
            </a:solidFill>
            <a:prstDash val="solid"/>
            <a:round/>
            <a:headEnd type="none" w="med" len="med"/>
            <a:tailEnd type="none" w="med" len="med"/>
          </a:ln>
        </p:spPr>
      </p:cxnSp>
      <p:cxnSp>
        <p:nvCxnSpPr>
          <p:cNvPr id="2172" name="Google Shape;2172;p51"/>
          <p:cNvCxnSpPr/>
          <p:nvPr/>
        </p:nvCxnSpPr>
        <p:spPr>
          <a:xfrm>
            <a:off x="5060450" y="3323175"/>
            <a:ext cx="699600" cy="0"/>
          </a:xfrm>
          <a:prstGeom prst="straightConnector1">
            <a:avLst/>
          </a:prstGeom>
          <a:noFill/>
          <a:ln w="28575" cap="flat" cmpd="sng">
            <a:solidFill>
              <a:schemeClr val="dk1"/>
            </a:solidFill>
            <a:prstDash val="solid"/>
            <a:round/>
            <a:headEnd type="none" w="med" len="med"/>
            <a:tailEnd type="none" w="med" len="med"/>
          </a:ln>
        </p:spPr>
      </p:cxnSp>
      <p:pic>
        <p:nvPicPr>
          <p:cNvPr id="4" name="Immagine 3">
            <a:extLst>
              <a:ext uri="{FF2B5EF4-FFF2-40B4-BE49-F238E27FC236}">
                <a16:creationId xmlns:a16="http://schemas.microsoft.com/office/drawing/2014/main" id="{C3E398B1-A1F0-4897-4C14-A7466386E747}"/>
              </a:ext>
            </a:extLst>
          </p:cNvPr>
          <p:cNvPicPr>
            <a:picLocks noChangeAspect="1"/>
          </p:cNvPicPr>
          <p:nvPr/>
        </p:nvPicPr>
        <p:blipFill>
          <a:blip r:embed="rId3"/>
          <a:stretch>
            <a:fillRect/>
          </a:stretch>
        </p:blipFill>
        <p:spPr>
          <a:xfrm>
            <a:off x="5019811" y="1259512"/>
            <a:ext cx="866182" cy="866182"/>
          </a:xfrm>
          <a:prstGeom prst="rect">
            <a:avLst/>
          </a:prstGeom>
        </p:spPr>
      </p:pic>
      <p:pic>
        <p:nvPicPr>
          <p:cNvPr id="6" name="Immagine 5">
            <a:extLst>
              <a:ext uri="{FF2B5EF4-FFF2-40B4-BE49-F238E27FC236}">
                <a16:creationId xmlns:a16="http://schemas.microsoft.com/office/drawing/2014/main" id="{94EE8182-D5DF-97D2-026B-64060AD99DBA}"/>
              </a:ext>
            </a:extLst>
          </p:cNvPr>
          <p:cNvPicPr>
            <a:picLocks noChangeAspect="1"/>
          </p:cNvPicPr>
          <p:nvPr/>
        </p:nvPicPr>
        <p:blipFill>
          <a:blip r:embed="rId4"/>
          <a:stretch>
            <a:fillRect/>
          </a:stretch>
        </p:blipFill>
        <p:spPr>
          <a:xfrm>
            <a:off x="832411" y="1219293"/>
            <a:ext cx="914400" cy="914400"/>
          </a:xfrm>
          <a:prstGeom prst="rect">
            <a:avLst/>
          </a:prstGeom>
        </p:spPr>
      </p:pic>
      <p:pic>
        <p:nvPicPr>
          <p:cNvPr id="10" name="Immagine 9">
            <a:extLst>
              <a:ext uri="{FF2B5EF4-FFF2-40B4-BE49-F238E27FC236}">
                <a16:creationId xmlns:a16="http://schemas.microsoft.com/office/drawing/2014/main" id="{C276F49E-FC82-89AC-1BD0-7D851632EA22}"/>
              </a:ext>
            </a:extLst>
          </p:cNvPr>
          <p:cNvPicPr>
            <a:picLocks noChangeAspect="1"/>
          </p:cNvPicPr>
          <p:nvPr/>
        </p:nvPicPr>
        <p:blipFill>
          <a:blip r:embed="rId5"/>
          <a:stretch>
            <a:fillRect/>
          </a:stretch>
        </p:blipFill>
        <p:spPr>
          <a:xfrm>
            <a:off x="657038" y="2359752"/>
            <a:ext cx="892097" cy="892097"/>
          </a:xfrm>
          <a:prstGeom prst="rect">
            <a:avLst/>
          </a:prstGeom>
        </p:spPr>
      </p:pic>
      <p:pic>
        <p:nvPicPr>
          <p:cNvPr id="12" name="Immagine 11">
            <a:extLst>
              <a:ext uri="{FF2B5EF4-FFF2-40B4-BE49-F238E27FC236}">
                <a16:creationId xmlns:a16="http://schemas.microsoft.com/office/drawing/2014/main" id="{A957C059-B6A7-8FC1-EA3A-2D05D788F3A9}"/>
              </a:ext>
            </a:extLst>
          </p:cNvPr>
          <p:cNvPicPr>
            <a:picLocks noChangeAspect="1"/>
          </p:cNvPicPr>
          <p:nvPr/>
        </p:nvPicPr>
        <p:blipFill>
          <a:blip r:embed="rId6"/>
          <a:stretch>
            <a:fillRect/>
          </a:stretch>
        </p:blipFill>
        <p:spPr>
          <a:xfrm>
            <a:off x="4907114" y="2289987"/>
            <a:ext cx="954269" cy="954269"/>
          </a:xfrm>
          <a:prstGeom prst="rect">
            <a:avLst/>
          </a:prstGeom>
        </p:spPr>
      </p:pic>
      <p:pic>
        <p:nvPicPr>
          <p:cNvPr id="14" name="Immagine 13">
            <a:extLst>
              <a:ext uri="{FF2B5EF4-FFF2-40B4-BE49-F238E27FC236}">
                <a16:creationId xmlns:a16="http://schemas.microsoft.com/office/drawing/2014/main" id="{9EE44ED2-FE1A-3115-7F8C-CB791F0B6B78}"/>
              </a:ext>
            </a:extLst>
          </p:cNvPr>
          <p:cNvPicPr>
            <a:picLocks noChangeAspect="1"/>
          </p:cNvPicPr>
          <p:nvPr/>
        </p:nvPicPr>
        <p:blipFill>
          <a:blip r:embed="rId7"/>
          <a:stretch>
            <a:fillRect/>
          </a:stretch>
        </p:blipFill>
        <p:spPr>
          <a:xfrm>
            <a:off x="804919" y="3563571"/>
            <a:ext cx="858806" cy="858806"/>
          </a:xfrm>
          <a:prstGeom prst="rect">
            <a:avLst/>
          </a:prstGeom>
        </p:spPr>
      </p:pic>
      <p:pic>
        <p:nvPicPr>
          <p:cNvPr id="20" name="Immagine 19">
            <a:extLst>
              <a:ext uri="{FF2B5EF4-FFF2-40B4-BE49-F238E27FC236}">
                <a16:creationId xmlns:a16="http://schemas.microsoft.com/office/drawing/2014/main" id="{10B5460E-D2B9-5CA4-41FF-35519B65137D}"/>
              </a:ext>
            </a:extLst>
          </p:cNvPr>
          <p:cNvPicPr>
            <a:picLocks noChangeAspect="1"/>
          </p:cNvPicPr>
          <p:nvPr/>
        </p:nvPicPr>
        <p:blipFill>
          <a:blip r:embed="rId8"/>
          <a:stretch>
            <a:fillRect/>
          </a:stretch>
        </p:blipFill>
        <p:spPr>
          <a:xfrm>
            <a:off x="4931852" y="3500798"/>
            <a:ext cx="904791" cy="904791"/>
          </a:xfrm>
          <a:prstGeom prst="rect">
            <a:avLst/>
          </a:prstGeom>
        </p:spPr>
      </p:pic>
      <p:cxnSp>
        <p:nvCxnSpPr>
          <p:cNvPr id="21" name="Google Shape;2226;p52">
            <a:extLst>
              <a:ext uri="{FF2B5EF4-FFF2-40B4-BE49-F238E27FC236}">
                <a16:creationId xmlns:a16="http://schemas.microsoft.com/office/drawing/2014/main" id="{F5353BB2-4AD8-AAC7-C434-C9287D0E710E}"/>
              </a:ext>
            </a:extLst>
          </p:cNvPr>
          <p:cNvCxnSpPr>
            <a:cxnSpLocks/>
          </p:cNvCxnSpPr>
          <p:nvPr/>
        </p:nvCxnSpPr>
        <p:spPr>
          <a:xfrm>
            <a:off x="2662180" y="1116579"/>
            <a:ext cx="3783225" cy="0"/>
          </a:xfrm>
          <a:prstGeom prst="straightConnector1">
            <a:avLst/>
          </a:prstGeom>
          <a:noFill/>
          <a:ln w="28575" cap="flat" cmpd="sng">
            <a:solidFill>
              <a:schemeClr val="dk1"/>
            </a:solidFill>
            <a:prstDash val="solid"/>
            <a:round/>
            <a:headEnd type="none" w="med" len="med"/>
            <a:tailEnd type="none" w="med" len="med"/>
          </a:ln>
        </p:spPr>
      </p:cxnSp>
      <p:pic>
        <p:nvPicPr>
          <p:cNvPr id="2" name="Picture 2" descr="24 3D Argument Illustrations - Free in PNG, BLEND, GLTF - IconScout">
            <a:extLst>
              <a:ext uri="{FF2B5EF4-FFF2-40B4-BE49-F238E27FC236}">
                <a16:creationId xmlns:a16="http://schemas.microsoft.com/office/drawing/2014/main" id="{873A3ECD-8156-CB2F-E78D-B0AC30B86C0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9779" y="-395028"/>
            <a:ext cx="790055" cy="790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52"/>
          <p:cNvSpPr txBox="1">
            <a:spLocks noGrp="1"/>
          </p:cNvSpPr>
          <p:nvPr>
            <p:ph type="title"/>
          </p:nvPr>
        </p:nvSpPr>
        <p:spPr>
          <a:xfrm>
            <a:off x="5456275" y="2122025"/>
            <a:ext cx="2974500" cy="1569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solidFill>
                  <a:schemeClr val="lt2"/>
                </a:solidFill>
              </a:rPr>
              <a:t>RECALLS</a:t>
            </a:r>
            <a:endParaRPr dirty="0">
              <a:solidFill>
                <a:schemeClr val="lt2"/>
              </a:solidFill>
            </a:endParaRPr>
          </a:p>
        </p:txBody>
      </p:sp>
      <p:sp>
        <p:nvSpPr>
          <p:cNvPr id="2225" name="Google Shape;2225;p52"/>
          <p:cNvSpPr txBox="1">
            <a:spLocks noGrp="1"/>
          </p:cNvSpPr>
          <p:nvPr>
            <p:ph type="title" idx="2"/>
          </p:nvPr>
        </p:nvSpPr>
        <p:spPr>
          <a:xfrm>
            <a:off x="7354675" y="1055725"/>
            <a:ext cx="1076100" cy="1000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226" name="Google Shape;2226;p52"/>
          <p:cNvCxnSpPr/>
          <p:nvPr/>
        </p:nvCxnSpPr>
        <p:spPr>
          <a:xfrm>
            <a:off x="7576150" y="2068150"/>
            <a:ext cx="729300" cy="0"/>
          </a:xfrm>
          <a:prstGeom prst="straightConnector1">
            <a:avLst/>
          </a:prstGeom>
          <a:noFill/>
          <a:ln w="28575" cap="flat" cmpd="sng">
            <a:solidFill>
              <a:schemeClr val="dk1"/>
            </a:solidFill>
            <a:prstDash val="solid"/>
            <a:round/>
            <a:headEnd type="none" w="med" len="med"/>
            <a:tailEnd type="none" w="med" len="med"/>
          </a:ln>
        </p:spPr>
      </p:cxnSp>
      <p:pic>
        <p:nvPicPr>
          <p:cNvPr id="4098" name="Picture 2" descr="24 3D Argument Illustrations - Free in PNG, BLEND, GLTF - IconScout">
            <a:extLst>
              <a:ext uri="{FF2B5EF4-FFF2-40B4-BE49-F238E27FC236}">
                <a16:creationId xmlns:a16="http://schemas.microsoft.com/office/drawing/2014/main" id="{2B4A4F5D-C4DE-7AAA-7831-1B4A09DAD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15" y="695325"/>
            <a:ext cx="4150060" cy="4150060"/>
          </a:xfrm>
          <a:prstGeom prst="rect">
            <a:avLst/>
          </a:prstGeom>
          <a:noFill/>
          <a:extLst>
            <a:ext uri="{909E8E84-426E-40DD-AFC4-6F175D3DCCD1}">
              <a14:hiddenFill xmlns:a14="http://schemas.microsoft.com/office/drawing/2010/main">
                <a:solidFill>
                  <a:srgbClr val="FFFFFF"/>
                </a:solidFill>
              </a14:hiddenFill>
            </a:ext>
          </a:extLst>
        </p:spPr>
      </p:pic>
      <p:pic>
        <p:nvPicPr>
          <p:cNvPr id="4" name="Immagine 3">
            <a:extLst>
              <a:ext uri="{FF2B5EF4-FFF2-40B4-BE49-F238E27FC236}">
                <a16:creationId xmlns:a16="http://schemas.microsoft.com/office/drawing/2014/main" id="{F7A3AF8A-5BD1-2739-DC2A-CF962EA80381}"/>
              </a:ext>
            </a:extLst>
          </p:cNvPr>
          <p:cNvPicPr>
            <a:picLocks noChangeAspect="1"/>
          </p:cNvPicPr>
          <p:nvPr/>
        </p:nvPicPr>
        <p:blipFill>
          <a:blip r:embed="rId4"/>
          <a:stretch>
            <a:fillRect/>
          </a:stretch>
        </p:blipFill>
        <p:spPr>
          <a:xfrm>
            <a:off x="5000776" y="-778414"/>
            <a:ext cx="455499" cy="45549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1316</TotalTime>
  <Words>1881</Words>
  <Application>Microsoft Office PowerPoint</Application>
  <PresentationFormat>Presentazione su schermo (16:9)</PresentationFormat>
  <Paragraphs>250</Paragraphs>
  <Slides>35</Slides>
  <Notes>35</Notes>
  <HiddenSlides>0</HiddenSlides>
  <MMClips>0</MMClips>
  <ScaleCrop>false</ScaleCrop>
  <HeadingPairs>
    <vt:vector size="6" baseType="variant">
      <vt:variant>
        <vt:lpstr>Caratteri utilizzati</vt:lpstr>
      </vt:variant>
      <vt:variant>
        <vt:i4>9</vt:i4>
      </vt:variant>
      <vt:variant>
        <vt:lpstr>Tema</vt:lpstr>
      </vt:variant>
      <vt:variant>
        <vt:i4>1</vt:i4>
      </vt:variant>
      <vt:variant>
        <vt:lpstr>Titoli diapositive</vt:lpstr>
      </vt:variant>
      <vt:variant>
        <vt:i4>35</vt:i4>
      </vt:variant>
    </vt:vector>
  </HeadingPairs>
  <TitlesOfParts>
    <vt:vector size="45" baseType="lpstr">
      <vt:lpstr>Cambria Math</vt:lpstr>
      <vt:lpstr>Inter</vt:lpstr>
      <vt:lpstr>Segoe UI</vt:lpstr>
      <vt:lpstr>Maiandra GD</vt:lpstr>
      <vt:lpstr>Cambria</vt:lpstr>
      <vt:lpstr>Manrope Medium</vt:lpstr>
      <vt:lpstr>Arial</vt:lpstr>
      <vt:lpstr>Red Hat Display</vt:lpstr>
      <vt:lpstr>Manrope SemiBold</vt:lpstr>
      <vt:lpstr>Business Cost Analysis by Slidesgo</vt:lpstr>
      <vt:lpstr>PREDICT THE STOCK PRICES WITH DEEP LEARNING</vt:lpstr>
      <vt:lpstr>PROJECT TASK</vt:lpstr>
      <vt:lpstr>UTILS</vt:lpstr>
      <vt:lpstr>CONTENTS</vt:lpstr>
      <vt:lpstr>DATASETS</vt:lpstr>
      <vt:lpstr>DATASETS INFO</vt:lpstr>
      <vt:lpstr>STRUCTURE OF DATASET</vt:lpstr>
      <vt:lpstr>DATA PRE PROCESS</vt:lpstr>
      <vt:lpstr>RECALLS</vt:lpstr>
      <vt:lpstr>ACTIVATION FUNCTIONS</vt:lpstr>
      <vt:lpstr>MSE LOSS</vt:lpstr>
      <vt:lpstr>GRADIENT DESCENT</vt:lpstr>
      <vt:lpstr>OPTIMIZER: ADAM</vt:lpstr>
      <vt:lpstr>DROPOUT</vt:lpstr>
      <vt:lpstr>MODELS</vt:lpstr>
      <vt:lpstr>MODELS</vt:lpstr>
      <vt:lpstr>LSTM</vt:lpstr>
      <vt:lpstr>BI-LSTM</vt:lpstr>
      <vt:lpstr>WHY BILSTM + ATTENTION</vt:lpstr>
      <vt:lpstr>CLASSIC TRANSFORMER</vt:lpstr>
      <vt:lpstr>SIMPLIFY TRANSFORMER</vt:lpstr>
      <vt:lpstr>HYBRID MODEL : MIXTURE</vt:lpstr>
      <vt:lpstr>HYBRID MODEL : MIXTURE</vt:lpstr>
      <vt:lpstr>HYBRID MODEL: with WEIGHTED ATTENTION</vt:lpstr>
      <vt:lpstr>HYBRID MODEL: with WEIGHTED ATTENTION</vt:lpstr>
      <vt:lpstr>HYBRID MODEL: with WEIGHTED ATTENTION</vt:lpstr>
      <vt:lpstr>METRICS &amp; RESULTS</vt:lpstr>
      <vt:lpstr>METRICS</vt:lpstr>
      <vt:lpstr>MODELS RESULTS</vt:lpstr>
      <vt:lpstr>HYBRID MIXTURE MODEL : RESULTS</vt:lpstr>
      <vt:lpstr>MODEL BI-LSTM: GRAPHIC RESULTS</vt:lpstr>
      <vt:lpstr>MODEL TRANSFORMER: GRAPHIC RESULTS</vt:lpstr>
      <vt:lpstr>HYBRID MODEL : GRAPHIC RESULTS</vt:lpstr>
      <vt:lpstr>FUTURE DEVELOPMENTS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BUSINESS COST ANALYSIS</dc:title>
  <cp:lastModifiedBy>Mauro Tangari</cp:lastModifiedBy>
  <cp:revision>84</cp:revision>
  <dcterms:modified xsi:type="dcterms:W3CDTF">2023-10-23T15:37:30Z</dcterms:modified>
</cp:coreProperties>
</file>